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356" r:id="rId4"/>
    <p:sldId id="337" r:id="rId5"/>
    <p:sldId id="338" r:id="rId6"/>
    <p:sldId id="325" r:id="rId7"/>
    <p:sldId id="347" r:id="rId8"/>
    <p:sldId id="340" r:id="rId9"/>
    <p:sldId id="357" r:id="rId10"/>
    <p:sldId id="359" r:id="rId11"/>
    <p:sldId id="358" r:id="rId12"/>
    <p:sldId id="361" r:id="rId13"/>
    <p:sldId id="353" r:id="rId14"/>
    <p:sldId id="301" r:id="rId15"/>
    <p:sldId id="354" r:id="rId16"/>
    <p:sldId id="355" r:id="rId17"/>
    <p:sldId id="352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BAC862-C521-4960-A69F-5D6D2DD7E209}">
          <p14:sldIdLst>
            <p14:sldId id="256"/>
            <p14:sldId id="292"/>
            <p14:sldId id="356"/>
            <p14:sldId id="337"/>
            <p14:sldId id="338"/>
            <p14:sldId id="325"/>
            <p14:sldId id="347"/>
            <p14:sldId id="340"/>
            <p14:sldId id="357"/>
            <p14:sldId id="359"/>
            <p14:sldId id="358"/>
            <p14:sldId id="361"/>
            <p14:sldId id="353"/>
            <p14:sldId id="301"/>
          </p14:sldIdLst>
        </p14:section>
        <p14:section name="Раздел без заголовка" id="{1C897EFD-BE6D-48DB-99EC-D851618FFBBE}">
          <p14:sldIdLst>
            <p14:sldId id="354"/>
            <p14:sldId id="355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5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\Downloads\&#1058;&#1072;&#1073;&#1083;&#1080;&#1094;&#1072;%20&#1082;%20&#1089;&#1090;&#1072;&#1090;&#1100;&#1077;%20&#1087;&#1086;%20&#1088;&#1090;&#1091;&#1090;&#1080;%20&#1076;&#1083;&#1103;%20&#1075;&#1088;&#1072;&#1092;&#1080;&#1082;&#1086;&#1074;_&#1074;%202003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F014-4F20-8D64-3346364DEB29}"/>
              </c:ext>
            </c:extLst>
          </c:dPt>
          <c:dLbls>
            <c:dLbl>
              <c:idx val="1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577 000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4-4F20-8D64-3346364DEB29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Лист1!$A$1:$A$18</c:f>
              <c:strCache>
                <c:ptCount val="18"/>
                <c:pt idx="0">
                  <c:v>Крематории и кладбища</c:v>
                </c:pt>
                <c:pt idx="1">
                  <c:v>Система сбора и отведения/обработка сточных вод</c:v>
                </c:pt>
                <c:pt idx="2">
                  <c:v>Стихийные свалки</c:v>
                </c:pt>
                <c:pt idx="3">
                  <c:v>Размещение отходов на полигонах</c:v>
                </c:pt>
                <c:pt idx="4">
                  <c:v>Инсинерация и открытое сжигание отходов</c:v>
                </c:pt>
                <c:pt idx="5">
                  <c:v>Производство восстановленных металлов</c:v>
                </c:pt>
                <c:pt idx="6">
                  <c:v>Использование и утилизация ртутьсодержащей продукции***</c:v>
                </c:pt>
                <c:pt idx="7">
                  <c:v>Применение и утилизация зубной амальгамы</c:v>
                </c:pt>
                <c:pt idx="8">
                  <c:v>Пр-во продукции с содержанием ртути</c:v>
                </c:pt>
                <c:pt idx="9">
                  <c:v>Пр-во VCM и ацетальдегида</c:v>
                </c:pt>
                <c:pt idx="10">
                  <c:v>Пр-во хлорщелочи с использованием ртутных электролизеров</c:v>
                </c:pt>
                <c:pt idx="11">
                  <c:v>Пр-во цемента, пульпы и бумаги</c:v>
                </c:pt>
                <c:pt idx="12">
                  <c:v>Добыча золота**</c:v>
                </c:pt>
                <c:pt idx="13">
                  <c:v>Пр-во первичного металла*</c:v>
                </c:pt>
                <c:pt idx="14">
                  <c:v>Добыча нефти и газа</c:v>
                </c:pt>
                <c:pt idx="15">
                  <c:v>Сжигание прочего природного топлива и биомассы</c:v>
                </c:pt>
                <c:pt idx="16">
                  <c:v>Сжигание угля и прочие способы его использования</c:v>
                </c:pt>
                <c:pt idx="17">
                  <c:v>итого</c:v>
                </c:pt>
              </c:strCache>
            </c:strRef>
          </c:cat>
          <c:val>
            <c:numRef>
              <c:f>Лист1!$C$1:$C$18</c:f>
              <c:numCache>
                <c:formatCode>General</c:formatCode>
                <c:ptCount val="18"/>
                <c:pt idx="0">
                  <c:v>327</c:v>
                </c:pt>
                <c:pt idx="1">
                  <c:v>337</c:v>
                </c:pt>
                <c:pt idx="2">
                  <c:v>0</c:v>
                </c:pt>
                <c:pt idx="3">
                  <c:v>153</c:v>
                </c:pt>
                <c:pt idx="4">
                  <c:v>3</c:v>
                </c:pt>
                <c:pt idx="5">
                  <c:v>0</c:v>
                </c:pt>
                <c:pt idx="6" formatCode="#,##0">
                  <c:v>3395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800</c:v>
                </c:pt>
                <c:pt idx="12">
                  <c:v>0</c:v>
                </c:pt>
                <c:pt idx="13" formatCode="#,##0">
                  <c:v>558598</c:v>
                </c:pt>
                <c:pt idx="14" formatCode="#,##0">
                  <c:v>2195</c:v>
                </c:pt>
                <c:pt idx="15">
                  <c:v>936</c:v>
                </c:pt>
                <c:pt idx="16" formatCode="#,##0">
                  <c:v>10255</c:v>
                </c:pt>
                <c:pt idx="17" formatCode="#,##0">
                  <c:v>577000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4-4F20-8D64-3346364DE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012416"/>
        <c:axId val="36013952"/>
      </c:barChart>
      <c:catAx>
        <c:axId val="3601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13952"/>
        <c:crosses val="autoZero"/>
        <c:auto val="1"/>
        <c:lblAlgn val="ctr"/>
        <c:lblOffset val="100"/>
        <c:noMultiLvlLbl val="0"/>
      </c:catAx>
      <c:valAx>
        <c:axId val="3601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12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CAF0-08DB-48EE-A053-CE391DCB81D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9A957-CE11-4BB1-ABDC-CDDC110E5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2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965A-71D2-4AFC-896D-8673755B8D7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086A-A821-4482-82DB-7CB9807FD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086A-A821-4482-82DB-7CB9807FD0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2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DF5A1-3097-4112-B731-52FF191099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429684" cy="857256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31995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043494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/>
              <a:t>Семинар-тренинг, 5 ноября 2014 г., г.Костанай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29684" cy="8572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2968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8401080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rcuryconventi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mercuryconvention.org/Portals/11/documents/Booklets/Minamata_convention_Russia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31653"/>
            <a:ext cx="8075120" cy="2986991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b="1" dirty="0" err="1">
                <a:solidFill>
                  <a:schemeClr val="accent1"/>
                </a:solidFill>
              </a:rPr>
              <a:t>Минаматская</a:t>
            </a:r>
            <a:r>
              <a:rPr lang="ru-RU" b="1" dirty="0">
                <a:solidFill>
                  <a:schemeClr val="accent1"/>
                </a:solidFill>
              </a:rPr>
              <a:t> конвенция о ртути. Основные положения и рекомендации по ратификации. Положительные и отрицательные аспекты ратификации.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2208" y="4418644"/>
            <a:ext cx="6400800" cy="792088"/>
          </a:xfrm>
        </p:spPr>
        <p:txBody>
          <a:bodyPr>
            <a:no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Нина Гор, менеджер проекта ПРООН-ГЭФ-Правительства РК « Первоначальная оценка Казахстана в рамках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Минаматской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конвенции по ртути»</a:t>
            </a:r>
          </a:p>
        </p:txBody>
      </p:sp>
      <p:pic>
        <p:nvPicPr>
          <p:cNvPr id="4" name="Рисунок 3" descr="gef_new_logo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escription: cid:image003.png@01CC4C5C.E3D040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4488" y="5949280"/>
            <a:ext cx="84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+mj-lt"/>
                <a:cs typeface="Arial" pitchFamily="34" charset="0"/>
              </a:rPr>
              <a:t>Астана,  март 2019 г.</a:t>
            </a:r>
            <a:endParaRPr lang="ru-RU" sz="1400" i="1" dirty="0">
              <a:latin typeface="+mj-lt"/>
            </a:endParaRPr>
          </a:p>
          <a:p>
            <a:endParaRPr lang="ru-RU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F11AD-3DA7-43E0-B0D8-EC2EAA36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A1A08-28FF-4EEA-B511-F37CBB061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Граждане страны: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смогут получить  достоверную информацию о вредном воздействии ртути и профилактических мерах предотвращения воздействия ртути на здоровье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сможет получать доступ к качественным медицинским услугам для предупреждения и лечения от воздействия ртути и ртутных соединений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получит возможность жить в более безопасной среде</a:t>
            </a:r>
          </a:p>
          <a:p>
            <a:endParaRPr lang="ru-RU" dirty="0"/>
          </a:p>
        </p:txBody>
      </p:sp>
      <p:pic>
        <p:nvPicPr>
          <p:cNvPr id="4" name="Рисунок 3" descr="gef_new_logo_">
            <a:extLst>
              <a:ext uri="{FF2B5EF4-FFF2-40B4-BE49-F238E27FC236}">
                <a16:creationId xmlns:a16="http://schemas.microsoft.com/office/drawing/2014/main" id="{70B0489C-28AA-4E68-B5B6-3324C5EA33B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01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329B4-039F-43C1-9F33-EE85658E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39C2E-B58C-4C3C-B8F4-689A3EAD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промышленных предприятий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улучшат систему мониторинга и контроля за выбросами ртути в атмосферу, получат доступ к наилучшему международному опыту по контролю выбросов ртути и сокращению таких выбросов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снизят воздействие ртути на организм рабочих в процессе работы 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предприятия по переработке смогут решить проблему по безопасному управлению РСО и по дальнейшему обращению с ртутью, которая образуется в процессе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демеркуризации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ртутьсодержащих отходов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повысят потенциал в области безопасного управления ртутью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gef_new_logo_">
            <a:extLst>
              <a:ext uri="{FF2B5EF4-FFF2-40B4-BE49-F238E27FC236}">
                <a16:creationId xmlns:a16="http://schemas.microsoft.com/office/drawing/2014/main" id="{1BC69799-C7BE-4377-BE45-204CF771419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73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A0033-BAF4-4DD2-A7FC-7ECC2733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E0184-DC67-4FCA-896C-3DECF099C8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t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«+»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Снижение образования и использования опасного химического вещества – ртути;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Снижение выбросов ртути в окружающую среду;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Уменьшение объемов образования опасных ртутьсодержащих отходов;</a:t>
            </a:r>
          </a:p>
          <a:p>
            <a:pPr fontAlgn="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Снижение отрицательного воздействия на окружающую среду и здоровье народа Казахстана;</a:t>
            </a:r>
          </a:p>
          <a:p>
            <a:pPr fontAlgn="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Снижение экономических затрат на утилизацию ртутьсодержащих отходов;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Доступ к многосторонним, региональным и двусторонним источникам финансовой и технической помощи;</a:t>
            </a:r>
          </a:p>
          <a:p>
            <a:pPr fontAlgn="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Возможность по развитию потенциала и передаче/получению альтернативных технологий;</a:t>
            </a:r>
          </a:p>
          <a:p>
            <a:pPr fontAlgn="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Возможность получения дополнительного международного финансирования для решения проблем исторических ртутных загрязнений;</a:t>
            </a:r>
          </a:p>
          <a:p>
            <a:pPr fontAlgn="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Снижение загрязнения окружающей среды от исторических загрязнений;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Укрепление внешнеполитического имиджа страны.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08A694-E6CF-4836-87F0-E4119F9A17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«-»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Затраты предприятий на замену ртутьсодержащих приборов и проведение производственного мониторинга ртути.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68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3AF33-0E07-4906-A5F9-0A9DFD38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EDB9C0-FB9B-4F57-95ED-85814011F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7 ÑÐµÐ»ÐµÐ¹">
            <a:extLst>
              <a:ext uri="{FF2B5EF4-FFF2-40B4-BE49-F238E27FC236}">
                <a16:creationId xmlns:a16="http://schemas.microsoft.com/office/drawing/2014/main" id="{3C1C0CFB-320E-42F2-9AC6-831E4DFBC4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4664"/>
            <a:ext cx="8429684" cy="53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1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</a:rPr>
              <a:t>Благодарю за внимание!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70C0"/>
                </a:solidFill>
              </a:rPr>
              <a:t>e-mail: </a:t>
            </a:r>
            <a:r>
              <a:rPr lang="en-US" sz="1600" u="sng" dirty="0">
                <a:solidFill>
                  <a:srgbClr val="0070C0"/>
                </a:solidFill>
              </a:rPr>
              <a:t>nina.gor@undp.org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8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DFD9C-8D7B-427D-AC76-E4CA405E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05C97-A4D0-4BA4-9C87-4A0D129B5E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s://www.metaltorg.ru/image/publication/minamata_1.png">
            <a:extLst>
              <a:ext uri="{FF2B5EF4-FFF2-40B4-BE49-F238E27FC236}">
                <a16:creationId xmlns:a16="http://schemas.microsoft.com/office/drawing/2014/main" id="{6EF07278-8E93-4F29-9F6E-9F1983C98A5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63" y="594012"/>
            <a:ext cx="4824536" cy="588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ef_new_logo_">
            <a:extLst>
              <a:ext uri="{FF2B5EF4-FFF2-40B4-BE49-F238E27FC236}">
                <a16:creationId xmlns:a16="http://schemas.microsoft.com/office/drawing/2014/main" id="{44124CE4-B722-41A5-B1CF-13EFB23F03E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scription: cid:image003.png@01CC4C5C.E3D04080">
            <a:extLst>
              <a:ext uri="{FF2B5EF4-FFF2-40B4-BE49-F238E27FC236}">
                <a16:creationId xmlns:a16="http://schemas.microsoft.com/office/drawing/2014/main" id="{4C440CE8-59BE-497C-A0FE-807C1568795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19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34791-0A02-49E6-9533-55A6F26F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A93FA-E192-45BF-BC27-908C4AF9C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ww.metaltorg.ru/image/publication/minamata_2.png">
            <a:extLst>
              <a:ext uri="{FF2B5EF4-FFF2-40B4-BE49-F238E27FC236}">
                <a16:creationId xmlns:a16="http://schemas.microsoft.com/office/drawing/2014/main" id="{243B15A2-D7D9-4389-9217-B960A0B118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1" y="650149"/>
            <a:ext cx="3988225" cy="114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www.metaltorg.ru/image/publication/minamata_3.png">
            <a:extLst>
              <a:ext uri="{FF2B5EF4-FFF2-40B4-BE49-F238E27FC236}">
                <a16:creationId xmlns:a16="http://schemas.microsoft.com/office/drawing/2014/main" id="{30A53F41-2250-4F4B-938F-63EB45BE668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38048"/>
            <a:ext cx="403860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ef_new_logo_">
            <a:extLst>
              <a:ext uri="{FF2B5EF4-FFF2-40B4-BE49-F238E27FC236}">
                <a16:creationId xmlns:a16="http://schemas.microsoft.com/office/drawing/2014/main" id="{5D56B61D-08A4-489D-AA41-EA42A8FE33D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escription: cid:image003.png@01CC4C5C.E3D04080">
            <a:extLst>
              <a:ext uri="{FF2B5EF4-FFF2-40B4-BE49-F238E27FC236}">
                <a16:creationId xmlns:a16="http://schemas.microsoft.com/office/drawing/2014/main" id="{CBBD5C83-206E-431A-932F-82A07A139E10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41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2904"/>
            <a:ext cx="8258204" cy="669832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Место проведения: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3800" dirty="0" err="1"/>
              <a:t>г.Балхаш</a:t>
            </a:r>
            <a:endParaRPr lang="ru-RU" sz="3800" dirty="0"/>
          </a:p>
          <a:p>
            <a:pPr>
              <a:spcBef>
                <a:spcPts val="0"/>
              </a:spcBef>
              <a:buAutoNum type="arabicPeriod"/>
            </a:pPr>
            <a:r>
              <a:rPr lang="ru-RU" sz="3800" dirty="0" err="1"/>
              <a:t>г.Усть-Каменогорск</a:t>
            </a:r>
            <a:endParaRPr lang="ru-RU" sz="3800" dirty="0"/>
          </a:p>
          <a:p>
            <a:pPr>
              <a:spcBef>
                <a:spcPts val="0"/>
              </a:spcBef>
              <a:buAutoNum type="arabicPeriod"/>
            </a:pPr>
            <a:r>
              <a:rPr lang="ru-RU" sz="3800" dirty="0" err="1"/>
              <a:t>г.Костанай</a:t>
            </a:r>
            <a:endParaRPr lang="ru-RU" sz="3800" dirty="0"/>
          </a:p>
          <a:p>
            <a:pPr marL="400050" lvl="1" indent="0">
              <a:buNone/>
            </a:pPr>
            <a:endParaRPr lang="ru-RU" sz="3800" dirty="0"/>
          </a:p>
          <a:p>
            <a:pPr marL="0" indent="0">
              <a:buNone/>
            </a:pP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Объекты исследования: 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3800" dirty="0"/>
              <a:t>Вода (</a:t>
            </a:r>
            <a:r>
              <a:rPr lang="ru-RU" sz="3800" dirty="0" err="1"/>
              <a:t>оз.Балхаш</a:t>
            </a:r>
            <a:r>
              <a:rPr lang="ru-RU" sz="3800" dirty="0"/>
              <a:t>, </a:t>
            </a:r>
            <a:r>
              <a:rPr lang="ru-RU" sz="3800" dirty="0" err="1"/>
              <a:t>р.Иртыш</a:t>
            </a:r>
            <a:r>
              <a:rPr lang="ru-RU" sz="3800" dirty="0"/>
              <a:t>, </a:t>
            </a:r>
            <a:r>
              <a:rPr lang="ru-RU" sz="3800" dirty="0" err="1"/>
              <a:t>р.Тобол</a:t>
            </a:r>
            <a:r>
              <a:rPr lang="ru-RU" sz="3800" dirty="0"/>
              <a:t>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3800" dirty="0"/>
              <a:t>Почва (по точкам отбора РГП «</a:t>
            </a:r>
            <a:r>
              <a:rPr lang="ru-RU" sz="3800" dirty="0" err="1"/>
              <a:t>Казгидромет</a:t>
            </a:r>
            <a:r>
              <a:rPr lang="ru-RU" sz="3800" dirty="0"/>
              <a:t>»)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3800" dirty="0"/>
              <a:t>Рыба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3800" dirty="0"/>
              <a:t>Организм человека (волосы)</a:t>
            </a:r>
          </a:p>
          <a:p>
            <a:pPr algn="just">
              <a:buNone/>
            </a:pPr>
            <a:endParaRPr lang="ru-RU" sz="3800" b="1" dirty="0"/>
          </a:p>
          <a:p>
            <a:pPr algn="just">
              <a:buNone/>
            </a:pPr>
            <a:endParaRPr lang="ru-RU" sz="3800" b="1" dirty="0"/>
          </a:p>
          <a:p>
            <a:pPr algn="just">
              <a:buNone/>
            </a:pPr>
            <a:endParaRPr lang="ru-RU" sz="3800" b="1" dirty="0"/>
          </a:p>
          <a:p>
            <a:pPr algn="just">
              <a:buNone/>
            </a:pPr>
            <a:endParaRPr lang="ru-RU" sz="3800" b="1" dirty="0"/>
          </a:p>
          <a:p>
            <a:pPr algn="just">
              <a:buNone/>
            </a:pPr>
            <a:r>
              <a:rPr lang="ru-RU" sz="3800" b="1" dirty="0"/>
              <a:t>Всего: 118 проб</a:t>
            </a:r>
          </a:p>
          <a:p>
            <a:pPr algn="just">
              <a:buNone/>
            </a:pPr>
            <a:endParaRPr lang="ru-RU" sz="3800" b="1" dirty="0"/>
          </a:p>
          <a:p>
            <a:pPr algn="just">
              <a:buNone/>
            </a:pPr>
            <a:endParaRPr lang="ru-RU" sz="3800" dirty="0"/>
          </a:p>
          <a:p>
            <a:pPr algn="just">
              <a:buNone/>
            </a:pPr>
            <a:endParaRPr lang="ru-RU" sz="3800" dirty="0"/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Picture 2" descr="C:\Work\ИЗЧ\ПРООН\Фото\Балхаш_фото_01-03.08.2016\IMG_7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04" y="1600200"/>
            <a:ext cx="1555237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Work\ИЗЧ\ПРООН\Фото\Балхаш_фото_01-03.08.2016\IMG_7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27" y="4293096"/>
            <a:ext cx="24842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5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66" y="834263"/>
            <a:ext cx="8429684" cy="85725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1"/>
                </a:solidFill>
              </a:rPr>
              <a:t>Минаматская</a:t>
            </a:r>
            <a:r>
              <a:rPr lang="ru-RU" sz="3200" b="1" dirty="0">
                <a:solidFill>
                  <a:schemeClr val="accent1"/>
                </a:solidFill>
              </a:rPr>
              <a:t> конвенция о ртути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4268601"/>
              </p:ext>
            </p:extLst>
          </p:nvPr>
        </p:nvGraphicFramePr>
        <p:xfrm>
          <a:off x="5004048" y="2077300"/>
          <a:ext cx="3960440" cy="4401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Принята: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2013 год, 11 октября, </a:t>
                      </a:r>
                      <a:r>
                        <a:rPr lang="ru-RU" sz="1600" dirty="0" err="1"/>
                        <a:t>г.Кумамото</a:t>
                      </a:r>
                      <a:r>
                        <a:rPr lang="ru-RU" sz="1600" dirty="0"/>
                        <a:t> (Япония) </a:t>
                      </a:r>
                    </a:p>
                    <a:p>
                      <a:r>
                        <a:rPr lang="en-US" sz="1400" dirty="0">
                          <a:hlinkClick r:id="rId3"/>
                        </a:rPr>
                        <a:t>http://mercuryconvention.org/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/>
                        <a:t>Вступила в силу :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16.09.2017 г.</a:t>
                      </a:r>
                      <a:endParaRPr lang="en-GB" altLang="en-US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02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Конвенции: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/>
                        <a:t>охрана здоровья</a:t>
                      </a:r>
                    </a:p>
                    <a:p>
                      <a:pPr>
                        <a:buNone/>
                      </a:pPr>
                      <a:r>
                        <a:rPr lang="ru-RU" sz="1600" dirty="0"/>
                        <a:t>человека и окружающей среды от антропогенных выбросов ртути и ее соединений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942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hlinkClick r:id="rId4"/>
                        </a:rPr>
                        <a:t>http://mercuryconvention.org/Portals/11/documents/Booklets/Minamata_convention_Russian.pdf</a:t>
                      </a:r>
                      <a:r>
                        <a:rPr lang="ru-RU" sz="16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620300"/>
            <a:ext cx="4038600" cy="490338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300" b="1" dirty="0"/>
              <a:t>Ртуть</a:t>
            </a:r>
          </a:p>
          <a:p>
            <a:pPr algn="ctr">
              <a:buNone/>
            </a:pPr>
            <a:endParaRPr lang="ru-RU" sz="2100" b="1" dirty="0"/>
          </a:p>
          <a:p>
            <a:pPr>
              <a:buNone/>
            </a:pPr>
            <a:r>
              <a:rPr lang="en-US" sz="2900" b="1" dirty="0"/>
              <a:t>2001 – 2012 </a:t>
            </a:r>
            <a:r>
              <a:rPr lang="ru-RU" sz="2900" b="1" dirty="0"/>
              <a:t>гг. </a:t>
            </a:r>
            <a:r>
              <a:rPr lang="ru-RU" sz="2900" dirty="0"/>
              <a:t>– ЮНЕП, глобальные исследования по ртути и разработка глобального документа по ртути:</a:t>
            </a:r>
          </a:p>
          <a:p>
            <a:pPr>
              <a:buNone/>
            </a:pPr>
            <a:endParaRPr lang="ru-RU" sz="2900" dirty="0"/>
          </a:p>
          <a:p>
            <a:pPr>
              <a:buFontTx/>
              <a:buChar char="-"/>
            </a:pPr>
            <a:r>
              <a:rPr lang="ru-RU" sz="2900" b="1" u="sng" dirty="0"/>
              <a:t>ртуть признана веществом, оказывающим значительное неблагоприятное неврологическое и иное воздействие на здоровье человека, при этом выражается особая обеспокоенность ее пагубным воздействием на еще не родившихся детей и младенцев</a:t>
            </a:r>
            <a:r>
              <a:rPr lang="ru-RU" sz="2900" dirty="0"/>
              <a:t>;</a:t>
            </a:r>
          </a:p>
          <a:p>
            <a:pPr>
              <a:buFontTx/>
              <a:buChar char="-"/>
            </a:pPr>
            <a:r>
              <a:rPr lang="ru-RU" sz="2900" dirty="0"/>
              <a:t>загрязнение ртутью за последние 20 лет возросло в 3 раза в результате деятельности человека;</a:t>
            </a:r>
          </a:p>
          <a:p>
            <a:pPr>
              <a:buFontTx/>
              <a:buChar char="-"/>
            </a:pPr>
            <a:r>
              <a:rPr lang="ru-RU" sz="2900" b="1" dirty="0"/>
              <a:t>ртуть – это глобальный загрязнитель</a:t>
            </a:r>
            <a:r>
              <a:rPr lang="ru-RU" sz="2900" dirty="0"/>
              <a:t>; </a:t>
            </a:r>
          </a:p>
          <a:p>
            <a:pPr>
              <a:buFontTx/>
              <a:buChar char="-"/>
            </a:pPr>
            <a:r>
              <a:rPr lang="ru-RU" sz="2900" dirty="0"/>
              <a:t>ни одно национальное правительство не может, действуя в одиночку, защитить свое население и окружающую среду от вреда, вызываемого ртутным загрязнением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2099" y="1677927"/>
            <a:ext cx="346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Минаматская</a:t>
            </a:r>
            <a:r>
              <a:rPr lang="ru-RU" b="1" dirty="0"/>
              <a:t> конвенция о ртути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923928" y="2132856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ef_new_logo_">
            <a:extLst>
              <a:ext uri="{FF2B5EF4-FFF2-40B4-BE49-F238E27FC236}">
                <a16:creationId xmlns:a16="http://schemas.microsoft.com/office/drawing/2014/main" id="{9B028929-9E3D-486E-9DA4-2AF985A6E53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escription: cid:image003.png@01CC4C5C.E3D04080">
            <a:extLst>
              <a:ext uri="{FF2B5EF4-FFF2-40B4-BE49-F238E27FC236}">
                <a16:creationId xmlns:a16="http://schemas.microsoft.com/office/drawing/2014/main" id="{2B59F0AF-697E-45F4-834D-6C180F8F515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1483-2265-4510-92B0-F9F9D206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Структура конвенции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B3D3-22F7-4776-97C9-4B1CDB9F6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75318" cy="425217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Первая группа включает в себя операционные статьи, отражающие обязательства подписавших Конвенцию сторон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 второй группе относятся положения, касающиеся финансовой и технической поддержки, а также механизма финансирования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Третья группа статей касается обучения и информирования населения о последствиях воздействия ртути и ртутных соединений для здоровья человека и окружающей среды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Четвертая  группа статей описывает административные аспекты работы Конвенции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8BA29-4F48-42C2-B4AD-206AE623E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8686799" y="1599634"/>
            <a:ext cx="45719" cy="45265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escription: cid:image003.png@01CC4C5C.E3D04080">
            <a:extLst>
              <a:ext uri="{FF2B5EF4-FFF2-40B4-BE49-F238E27FC236}">
                <a16:creationId xmlns:a16="http://schemas.microsoft.com/office/drawing/2014/main" id="{52D249A0-1640-46BA-A18F-49234DC8227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  <p:pic>
        <p:nvPicPr>
          <p:cNvPr id="6" name="Рисунок 5" descr="gef_new_logo_">
            <a:extLst>
              <a:ext uri="{FF2B5EF4-FFF2-40B4-BE49-F238E27FC236}">
                <a16:creationId xmlns:a16="http://schemas.microsoft.com/office/drawing/2014/main" id="{7E9BE6B5-E828-43C8-A5EC-34FC1AEE2E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99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D22C3-3F8F-4142-B0BE-24EEB1ED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0" y="857499"/>
            <a:ext cx="8429684" cy="85725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08FDC-0939-42FA-A4F4-0C245DD7D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62" y="1854439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b="1" dirty="0"/>
              <a:t>Полный запрет на новую первичную добычу ртути </a:t>
            </a:r>
            <a:r>
              <a:rPr lang="ru-RU" i="1" dirty="0"/>
              <a:t>(статья 3) </a:t>
            </a:r>
            <a:r>
              <a:rPr lang="ru-RU" dirty="0"/>
              <a:t>после вступления Конвенции в силу для Страны, и </a:t>
            </a:r>
            <a:r>
              <a:rPr lang="ru-RU" b="1" dirty="0"/>
              <a:t>запрет на существующую первичную добычу ртути после 15 лет</a:t>
            </a:r>
            <a:r>
              <a:rPr lang="ru-RU" dirty="0"/>
              <a:t> с момента вступления Конвенции в силу для Страны.</a:t>
            </a:r>
          </a:p>
          <a:p>
            <a:pPr algn="just"/>
            <a:r>
              <a:rPr lang="ru-RU" b="1" dirty="0"/>
              <a:t>Глобальный запрет на экспорт и импорт ртути</a:t>
            </a:r>
            <a:r>
              <a:rPr lang="ru-RU" dirty="0"/>
              <a:t> (исключение составляет экспорт и импорт в целях, разрешенных Конвенцией или для экологически безопасного временного хранения; и при письменном согласии правительства-импортера).</a:t>
            </a:r>
          </a:p>
          <a:p>
            <a:pPr algn="just"/>
            <a:r>
              <a:rPr lang="ru-RU" dirty="0"/>
              <a:t> </a:t>
            </a:r>
            <a:r>
              <a:rPr lang="ru-RU" b="1" dirty="0"/>
              <a:t>Полный запрет после 2020 года </a:t>
            </a:r>
            <a:r>
              <a:rPr lang="ru-RU" dirty="0"/>
              <a:t>на производство, импорт и экспорт ряда продуктов, </a:t>
            </a:r>
            <a:r>
              <a:rPr lang="ru-RU" b="1" dirty="0"/>
              <a:t>содержащих ртуть в объеме, превышающем установленное количество</a:t>
            </a:r>
            <a:r>
              <a:rPr lang="ru-RU" i="1" dirty="0"/>
              <a:t>(статья 4, приложение А)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93918-43CD-4C56-B493-28E2586C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6804" y="1854438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/>
              <a:t>Полный запрет использования ртути или ртутных соединений в следующих производственных процессах 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после 2018 года – </a:t>
            </a:r>
            <a:r>
              <a:rPr lang="kk-KZ" dirty="0"/>
              <a:t>производство ацетальдегида с применением ртути или ртутных соединений в качестве катализатора;</a:t>
            </a:r>
            <a:endParaRPr lang="ru-RU" dirty="0"/>
          </a:p>
          <a:p>
            <a:r>
              <a:rPr lang="kk-KZ" dirty="0"/>
              <a:t>после 2025 года —  производство хлорщелочи, при котором применяют ртуть.</a:t>
            </a:r>
            <a:endParaRPr lang="ru-RU" dirty="0"/>
          </a:p>
          <a:p>
            <a:r>
              <a:rPr lang="ru-RU" dirty="0"/>
              <a:t>Также каждая Сторона принимает меры для ограничения применения ртути или ртутных соединений в следующих процессах:</a:t>
            </a:r>
          </a:p>
          <a:p>
            <a:pPr lvl="0"/>
            <a:r>
              <a:rPr lang="ru-RU" dirty="0"/>
              <a:t>Производство мономера винилхлорида.</a:t>
            </a:r>
          </a:p>
          <a:p>
            <a:pPr lvl="0"/>
            <a:r>
              <a:rPr lang="ru-RU" dirty="0" err="1"/>
              <a:t>Метилат</a:t>
            </a:r>
            <a:r>
              <a:rPr lang="ru-RU" dirty="0"/>
              <a:t> или </a:t>
            </a:r>
            <a:r>
              <a:rPr lang="ru-RU" dirty="0" err="1"/>
              <a:t>этилат</a:t>
            </a:r>
            <a:r>
              <a:rPr lang="ru-RU" dirty="0"/>
              <a:t> натрия или калия.</a:t>
            </a:r>
          </a:p>
          <a:p>
            <a:pPr lvl="0"/>
            <a:r>
              <a:rPr lang="ru-RU" dirty="0"/>
              <a:t>Производство полиуретана с применением содержащих ртуть катализаторов.</a:t>
            </a:r>
          </a:p>
          <a:p>
            <a:endParaRPr lang="ru-RU" dirty="0"/>
          </a:p>
        </p:txBody>
      </p:sp>
      <p:pic>
        <p:nvPicPr>
          <p:cNvPr id="5" name="Рисунок 4" descr="gef_new_logo_">
            <a:extLst>
              <a:ext uri="{FF2B5EF4-FFF2-40B4-BE49-F238E27FC236}">
                <a16:creationId xmlns:a16="http://schemas.microsoft.com/office/drawing/2014/main" id="{62A42183-38B0-417C-AB28-77A8272DE29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scription: cid:image003.png@01CC4C5C.E3D04080">
            <a:extLst>
              <a:ext uri="{FF2B5EF4-FFF2-40B4-BE49-F238E27FC236}">
                <a16:creationId xmlns:a16="http://schemas.microsoft.com/office/drawing/2014/main" id="{60531554-2CC7-45AC-93ED-FFBD342CEF2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47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05E23-B828-40C6-9BCB-0E2175BB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58" y="116632"/>
            <a:ext cx="8429684" cy="85725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A0E94-2D77-4668-B5AB-7F0667BFB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254426"/>
            <a:ext cx="4028256" cy="492941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/>
              <a:t>Контроль промышленных источников выбросов ртути</a:t>
            </a:r>
            <a:r>
              <a:rPr lang="ru-RU" dirty="0"/>
              <a:t>(</a:t>
            </a:r>
            <a:r>
              <a:rPr lang="ru-RU" i="1" dirty="0"/>
              <a:t>статья 8, приложение </a:t>
            </a:r>
            <a:r>
              <a:rPr lang="en-US" i="1" dirty="0"/>
              <a:t>D</a:t>
            </a:r>
            <a:r>
              <a:rPr lang="ru-RU" dirty="0"/>
              <a:t>), Конвенция предусматривает контроль и, где это осуществимо, сокращение выбросов ртути и ртутных соединений, в атмосферу с помощью мер контроля выбросов из следующих точечных источников:</a:t>
            </a:r>
          </a:p>
          <a:p>
            <a:pPr lvl="0"/>
            <a:r>
              <a:rPr lang="ru-RU" dirty="0"/>
              <a:t>угольные электростанции;</a:t>
            </a:r>
          </a:p>
          <a:p>
            <a:pPr lvl="0"/>
            <a:r>
              <a:rPr lang="ru-RU" dirty="0"/>
              <a:t>угольные промышленные котлоагрегаты;</a:t>
            </a:r>
          </a:p>
          <a:p>
            <a:pPr lvl="0"/>
            <a:r>
              <a:rPr lang="ru-RU" dirty="0"/>
              <a:t>плавильные и прокаливающие процессы, применяемые при производстве цветных металлов (свинец, цинк, медь и производимое промышленным способом золото);</a:t>
            </a:r>
          </a:p>
          <a:p>
            <a:pPr lvl="0"/>
            <a:r>
              <a:rPr lang="ru-RU" dirty="0"/>
              <a:t>установки для сжигания отходов;</a:t>
            </a:r>
          </a:p>
          <a:p>
            <a:pPr lvl="0"/>
            <a:r>
              <a:rPr lang="ru-RU" dirty="0"/>
              <a:t>установки для производства цементного клинкера.</a:t>
            </a:r>
          </a:p>
          <a:p>
            <a:r>
              <a:rPr lang="ru-RU" dirty="0"/>
              <a:t> а также высвобождений ртути и ртутных соединений на землю и в воду (ст.9).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849BA6-C6F5-4390-BED3-8DFF9FCE4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5842" y="1316863"/>
            <a:ext cx="4114800" cy="4929411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b="1" dirty="0"/>
              <a:t>меры в отношении ртутных отходов</a:t>
            </a:r>
            <a:r>
              <a:rPr lang="ru-RU" dirty="0"/>
              <a:t> (</a:t>
            </a:r>
            <a:r>
              <a:rPr lang="ru-RU" i="1" dirty="0"/>
              <a:t>статья 11</a:t>
            </a:r>
            <a:r>
              <a:rPr lang="ru-RU" dirty="0"/>
              <a:t>) – к ним пока применяются соответствующие определения </a:t>
            </a:r>
            <a:r>
              <a:rPr lang="ru-RU" dirty="0" err="1"/>
              <a:t>Базельской</a:t>
            </a:r>
            <a:r>
              <a:rPr lang="ru-RU" dirty="0"/>
              <a:t> конвенции о контроле за трансграничной перевозкой опасных отходов и их удалением, а в дальнейшем обращение с ними будет происходить в соответствии с требованиями, которые будут приняты Конференцией Сторон в дополнительном приложении.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 algn="just"/>
            <a:r>
              <a:rPr lang="ru-RU" b="1" dirty="0"/>
              <a:t>Загрязненные ртутью участки </a:t>
            </a:r>
            <a:r>
              <a:rPr lang="ru-RU" dirty="0"/>
              <a:t>(</a:t>
            </a:r>
            <a:r>
              <a:rPr lang="ru-RU" i="1" dirty="0"/>
              <a:t>статья 12</a:t>
            </a:r>
            <a:r>
              <a:rPr lang="ru-RU" dirty="0"/>
              <a:t>) – каждая Сторона прилагает усилия для разработки надлежащих стратегий по выявлению и оценке участков, загрязненных ртутью или ртутными соединениями.</a:t>
            </a:r>
          </a:p>
          <a:p>
            <a:pPr algn="just"/>
            <a:r>
              <a:rPr lang="kk-KZ" dirty="0"/>
              <a:t>Кроме того, Конвенция регулирует создание потенциала, техническое содействие и передачу технологий в целях осуществления обязательств Конвенции (</a:t>
            </a:r>
            <a:r>
              <a:rPr lang="kk-KZ" i="1" dirty="0"/>
              <a:t>статья 14</a:t>
            </a:r>
            <a:r>
              <a:rPr lang="kk-KZ" dirty="0"/>
              <a:t>), медико-санитарные аспекты (</a:t>
            </a:r>
            <a:r>
              <a:rPr lang="kk-KZ" i="1" dirty="0"/>
              <a:t>статья 16</a:t>
            </a:r>
            <a:r>
              <a:rPr lang="kk-KZ" dirty="0"/>
              <a:t>), а также механизмы финансирования мероприятий по выполнению обязательств.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gef_new_logo_">
            <a:extLst>
              <a:ext uri="{FF2B5EF4-FFF2-40B4-BE49-F238E27FC236}">
                <a16:creationId xmlns:a16="http://schemas.microsoft.com/office/drawing/2014/main" id="{7EA885F0-28AD-4005-A5D9-C34150C9B6B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scription: cid:image003.png@01CC4C5C.E3D04080">
            <a:extLst>
              <a:ext uri="{FF2B5EF4-FFF2-40B4-BE49-F238E27FC236}">
                <a16:creationId xmlns:a16="http://schemas.microsoft.com/office/drawing/2014/main" id="{7FCC0241-09F0-497F-8771-54D771550C9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91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79474" cy="144016"/>
          </a:xfrm>
        </p:spPr>
        <p:txBody>
          <a:bodyPr>
            <a:normAutofit fontScale="90000"/>
          </a:bodyPr>
          <a:lstStyle/>
          <a:p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989" y="1253855"/>
            <a:ext cx="4095350" cy="4999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Обязательные меры</a:t>
            </a:r>
            <a:r>
              <a:rPr lang="ru-RU" sz="1400" dirty="0"/>
              <a:t> </a:t>
            </a:r>
          </a:p>
          <a:p>
            <a:pPr lvl="0"/>
            <a:r>
              <a:rPr lang="ru-RU" sz="1400" dirty="0"/>
              <a:t>Проведение инвентаризации имеющихся запасов ртути и источников поставок ртути (статья 3, пункт 5);</a:t>
            </a:r>
          </a:p>
          <a:p>
            <a:pPr lvl="0"/>
            <a:r>
              <a:rPr lang="ru-RU" sz="1400" dirty="0"/>
              <a:t>Введение регулирования экспорта/импорта ртути (статья 3, пункты 6, 8);</a:t>
            </a:r>
          </a:p>
          <a:p>
            <a:r>
              <a:rPr lang="ru-RU" sz="1400" dirty="0"/>
              <a:t>Запрет к 2020 году производства, импорта и экспорта для ряда продукции с добавлением ртути;</a:t>
            </a:r>
          </a:p>
          <a:p>
            <a:pPr lvl="0"/>
            <a:r>
              <a:rPr lang="ru-RU" sz="1400" b="1" dirty="0"/>
              <a:t>Внедрение мер по контролю эмиссий ртути на существующих и новых источниках с дальнейшим ведением соответствующих кадастров (статьи 8, 9);</a:t>
            </a:r>
          </a:p>
          <a:p>
            <a:pPr lvl="0"/>
            <a:r>
              <a:rPr lang="ru-RU" sz="1400" dirty="0"/>
              <a:t>Обеспечение безопасного временного хранения ртути (не отходов) (статья 10);</a:t>
            </a:r>
          </a:p>
          <a:p>
            <a:pPr lvl="0"/>
            <a:r>
              <a:rPr lang="ru-RU" sz="1400" b="1" dirty="0"/>
              <a:t>Обеспечение безопасного хранения ртутных отходов в соответствии с техническими руководящими принципами по ртути, принятыми в рамках </a:t>
            </a:r>
            <a:r>
              <a:rPr lang="ru-RU" sz="1400" b="1" dirty="0" err="1"/>
              <a:t>Базельской</a:t>
            </a:r>
            <a:r>
              <a:rPr lang="ru-RU" sz="1400" b="1" dirty="0"/>
              <a:t> конвенции о контроле за трансграничной перевозкой опасных отходов и их удалением (статья 11);</a:t>
            </a:r>
          </a:p>
          <a:p>
            <a:r>
              <a:rPr lang="ru-RU" sz="1400" dirty="0"/>
              <a:t>Предоставление отчетности о выполнении положений Конвенции (статья 21)</a:t>
            </a:r>
          </a:p>
          <a:p>
            <a:endParaRPr lang="en-US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9860" y="1261896"/>
            <a:ext cx="4042792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Добровольные меры</a:t>
            </a:r>
          </a:p>
          <a:p>
            <a:pPr lvl="0"/>
            <a:r>
              <a:rPr lang="ru-RU" sz="1400" b="1" dirty="0"/>
              <a:t>Принятие мер в отношении загрязненных участков</a:t>
            </a:r>
            <a:r>
              <a:rPr lang="ru-RU" sz="1400" dirty="0"/>
              <a:t> (статья 12);</a:t>
            </a:r>
          </a:p>
          <a:p>
            <a:pPr lvl="0"/>
            <a:r>
              <a:rPr lang="ru-RU" sz="1400" dirty="0"/>
              <a:t>Разработка программ для защиты населения и оказанию медицинских услуг населению, подверженному риску (статья 16);</a:t>
            </a:r>
          </a:p>
          <a:p>
            <a:pPr lvl="0"/>
            <a:r>
              <a:rPr lang="ru-RU" sz="1400" dirty="0"/>
              <a:t>Разработка плана осуществления положений Конвенции, в том числе плана по контролю выбросов и высвобождений ртути (статья 20, статья 8, 9)</a:t>
            </a:r>
          </a:p>
          <a:p>
            <a:pPr lvl="0"/>
            <a:r>
              <a:rPr lang="ru-RU" sz="1400" dirty="0"/>
              <a:t>Обмен опытом с другими странами по вопросам информирования, технического содействия и передачи технологий, научных исследований, в том числе мониторинга (статья 14, 17, 19);</a:t>
            </a:r>
          </a:p>
          <a:p>
            <a:r>
              <a:rPr lang="ru-RU" sz="1400" b="1" dirty="0"/>
              <a:t>Принятие мер в отношении информирования, повышения осведомленности </a:t>
            </a:r>
            <a:r>
              <a:rPr lang="ru-RU" sz="1400" dirty="0"/>
              <a:t>(статья 18) </a:t>
            </a:r>
            <a:endParaRPr lang="en-US" sz="1400" dirty="0"/>
          </a:p>
        </p:txBody>
      </p:sp>
      <p:pic>
        <p:nvPicPr>
          <p:cNvPr id="8" name="Рисунок 7" descr="gef_new_logo_">
            <a:extLst>
              <a:ext uri="{FF2B5EF4-FFF2-40B4-BE49-F238E27FC236}">
                <a16:creationId xmlns:a16="http://schemas.microsoft.com/office/drawing/2014/main" id="{33E9A096-A0F9-4A3C-990E-1A725A2F665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escription: cid:image003.png@01CC4C5C.E3D04080">
            <a:extLst>
              <a:ext uri="{FF2B5EF4-FFF2-40B4-BE49-F238E27FC236}">
                <a16:creationId xmlns:a16="http://schemas.microsoft.com/office/drawing/2014/main" id="{42B1DAF4-1BE5-4F41-BD8A-E98DB6D53F5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72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53855"/>
            <a:ext cx="8568952" cy="590969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2800" b="1" dirty="0"/>
              <a:t>Источники и общее поступление ртути в Казахстане  </a:t>
            </a:r>
            <a:r>
              <a:rPr lang="ru-RU" sz="1800" b="1" dirty="0"/>
              <a:t>(кг/2014 год)</a:t>
            </a:r>
            <a:endParaRPr lang="ru-RU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11088"/>
            <a:ext cx="3600400" cy="441425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промышленные процессы: металлургия, производство электроэнергии, цементная промышленность;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использование ртутьсодержащей продукции, и как следствие образование ртутьсодержащих отходов;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исторические загрязнения: </a:t>
            </a:r>
            <a:r>
              <a:rPr lang="ru-RU" sz="2000" dirty="0" err="1">
                <a:solidFill>
                  <a:srgbClr val="000000"/>
                </a:solidFill>
              </a:rPr>
              <a:t>р.Нура</a:t>
            </a:r>
            <a:r>
              <a:rPr lang="ru-RU" sz="2000" dirty="0">
                <a:solidFill>
                  <a:srgbClr val="000000"/>
                </a:solidFill>
              </a:rPr>
              <a:t> (Карагандинская область, озеро </a:t>
            </a:r>
            <a:r>
              <a:rPr lang="ru-RU" sz="2000" dirty="0" err="1">
                <a:solidFill>
                  <a:srgbClr val="000000"/>
                </a:solidFill>
              </a:rPr>
              <a:t>Былкылдак</a:t>
            </a:r>
            <a:r>
              <a:rPr lang="ru-RU" sz="2000" dirty="0">
                <a:solidFill>
                  <a:srgbClr val="000000"/>
                </a:solidFill>
              </a:rPr>
              <a:t> Павлодарская область)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ef_new_logo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escription: cid:image003.png@01CC4C5C.E3D040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  <p:graphicFrame>
        <p:nvGraphicFramePr>
          <p:cNvPr id="7" name="Содержимое 4">
            <a:extLst>
              <a:ext uri="{FF2B5EF4-FFF2-40B4-BE49-F238E27FC236}">
                <a16:creationId xmlns:a16="http://schemas.microsoft.com/office/drawing/2014/main" id="{FE4B8617-744C-4AB4-852F-5CE750FAC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988534"/>
              </p:ext>
            </p:extLst>
          </p:nvPr>
        </p:nvGraphicFramePr>
        <p:xfrm>
          <a:off x="4283968" y="2111087"/>
          <a:ext cx="4320480" cy="44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01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31654"/>
            <a:ext cx="8075120" cy="5607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Международные соглашения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979866" cy="388843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Базельская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конвенция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Роттердамская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конвенция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Решение ТС от 16 августа 2012 года № 134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«О нормативных правовых актах в области нетарифного регулирования»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Решение ТС от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28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мая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2010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года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 299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«О применении санитарных мер в Таможенном Союзе»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 ТС 009/2011 «О безопасности парфюмерно-косметической продукции»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ef_new_logo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escription: cid:image003.png@01CC4C5C.E3D040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78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E6841-C41D-4DBE-AD46-31895FAE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Положительные аспекты: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463C0-8738-43DE-8CDD-372428866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государственных органов: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смогут участвовать в международном обсуждении существующих проблем и выносить на общее обсуждение актуальные проблемы для Казахстана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смогут проводить комплексную политику 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усилят международное и региональное сотрудничество 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получат достоверную информацию о текущей ситуации с ртутным загрязнением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получат доступ к технической и финансовой помощи для принятия мер по предотвращению последствий ртути для здоровья человека и окружающей среды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повысят потенциал в области безопасного управления ртутью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gef_new_logo_">
            <a:extLst>
              <a:ext uri="{FF2B5EF4-FFF2-40B4-BE49-F238E27FC236}">
                <a16:creationId xmlns:a16="http://schemas.microsoft.com/office/drawing/2014/main" id="{CCB92E7A-DF4F-4236-A5D1-7708E398724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46042" cy="1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scription: cid:image003.png@01CC4C5C.E3D04080">
            <a:extLst>
              <a:ext uri="{FF2B5EF4-FFF2-40B4-BE49-F238E27FC236}">
                <a16:creationId xmlns:a16="http://schemas.microsoft.com/office/drawing/2014/main" id="{C856EA72-C12C-46DF-BA60-3B0D5395625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88640"/>
            <a:ext cx="6731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557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1086</Words>
  <Application>Microsoft Office PowerPoint</Application>
  <PresentationFormat>Экран (4:3)</PresentationFormat>
  <Paragraphs>134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Минаматская конвенция о ртути. Основные положения и рекомендации по ратификации. Положительные и отрицательные аспекты ратификации. </vt:lpstr>
      <vt:lpstr>Минаматская конвенция о ртути</vt:lpstr>
      <vt:lpstr>Структура конвенции </vt:lpstr>
      <vt:lpstr>Основные положения</vt:lpstr>
      <vt:lpstr>Презентация PowerPoint</vt:lpstr>
      <vt:lpstr>Презентация PowerPoint</vt:lpstr>
      <vt:lpstr>Источники и общее поступление ртути в Казахстане  (кг/2014 год)</vt:lpstr>
      <vt:lpstr>Международные соглашения</vt:lpstr>
      <vt:lpstr>Положительные аспекты: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опыт обращения с ртутью Минаматская конвенция по ртути</dc:title>
  <dc:creator>User</dc:creator>
  <cp:lastModifiedBy>Nina Gor</cp:lastModifiedBy>
  <cp:revision>158</cp:revision>
  <cp:lastPrinted>2018-04-10T08:08:23Z</cp:lastPrinted>
  <dcterms:created xsi:type="dcterms:W3CDTF">2014-11-04T06:48:59Z</dcterms:created>
  <dcterms:modified xsi:type="dcterms:W3CDTF">2019-03-12T05:05:07Z</dcterms:modified>
</cp:coreProperties>
</file>