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91" r:id="rId3"/>
    <p:sldId id="294" r:id="rId4"/>
    <p:sldId id="292" r:id="rId5"/>
    <p:sldId id="293" r:id="rId6"/>
    <p:sldId id="299" r:id="rId7"/>
    <p:sldId id="295" r:id="rId8"/>
    <p:sldId id="296" r:id="rId9"/>
    <p:sldId id="297" r:id="rId10"/>
    <p:sldId id="300" r:id="rId11"/>
    <p:sldId id="301" r:id="rId12"/>
    <p:sldId id="302" r:id="rId13"/>
    <p:sldId id="303" r:id="rId14"/>
    <p:sldId id="304" r:id="rId15"/>
    <p:sldId id="298" r:id="rId16"/>
    <p:sldId id="305" r:id="rId17"/>
    <p:sldId id="309" r:id="rId18"/>
    <p:sldId id="306" r:id="rId19"/>
    <p:sldId id="307" r:id="rId20"/>
    <p:sldId id="308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17" r:id="rId29"/>
    <p:sldId id="318" r:id="rId30"/>
    <p:sldId id="319" r:id="rId31"/>
    <p:sldId id="320" r:id="rId32"/>
    <p:sldId id="321" r:id="rId33"/>
    <p:sldId id="323" r:id="rId34"/>
    <p:sldId id="324" r:id="rId35"/>
    <p:sldId id="325" r:id="rId36"/>
    <p:sldId id="290" r:id="rId37"/>
    <p:sldId id="273" r:id="rId3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DE82D-FC9A-4CA4-B888-91A17B5DD449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E5063-C4DA-45E2-B401-7DC5ED536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848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E5063-C4DA-45E2-B401-7DC5ED536D1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689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35F0-B88B-413C-AD8B-1601416BA93C}" type="datetime1">
              <a:rPr lang="ru-RU" smtClean="0"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34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38740-03A8-4ABD-9853-03E2A2856D43}" type="datetime1">
              <a:rPr lang="ru-RU" smtClean="0"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925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1EFF-B3DF-40EF-A2B6-F35C025E02BB}" type="datetime1">
              <a:rPr lang="ru-RU" smtClean="0"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587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14DF-877B-4538-AF35-91B0D031B5B4}" type="datetime1">
              <a:rPr lang="ru-RU" smtClean="0"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409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16C7-1E1A-4D30-98E4-102C04F2ADFA}" type="datetime1">
              <a:rPr lang="ru-RU" smtClean="0"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681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EE71-5F40-4F62-820D-1AFD52EFDD9A}" type="datetime1">
              <a:rPr lang="ru-RU" smtClean="0"/>
              <a:t>11.03.2019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45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E50B4-FD6B-4156-9E79-52007130B389}" type="datetime1">
              <a:rPr lang="ru-RU" smtClean="0"/>
              <a:t>11.03.2019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80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FBDF-DF0E-46AD-81E0-3ADC9C30E1F7}" type="datetime1">
              <a:rPr lang="ru-RU" smtClean="0"/>
              <a:t>11.03.2019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90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86BD-66E9-47BD-AD8A-002F15E6F7C4}" type="datetime1">
              <a:rPr lang="ru-RU" smtClean="0"/>
              <a:t>11.03.2019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386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8AC9-31A6-4690-9B4A-BB346C61C150}" type="datetime1">
              <a:rPr lang="ru-RU" smtClean="0"/>
              <a:t>11.03.2019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446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076B-744F-443A-BBEA-5C1D80729262}" type="datetime1">
              <a:rPr lang="ru-RU" smtClean="0"/>
              <a:t>11.03.2019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760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2D13F-4093-4A99-8B61-7DC0274F2771}" type="datetime1">
              <a:rPr lang="ru-RU" smtClean="0"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543A5-3694-424C-A6DC-2B900830D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368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0627" y="1651753"/>
            <a:ext cx="9144000" cy="238760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Законодательные основы для целей выполнения Минаматской конвенции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6"/>
            <a:ext cx="9144000" cy="2754313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 рамках проекта </a:t>
            </a:r>
          </a:p>
          <a:p>
            <a:r>
              <a:rPr lang="ru-RU" dirty="0" smtClean="0"/>
              <a:t>«Первоначальная оценка Казахстана в рамках Минаматской Конвенции»</a:t>
            </a:r>
            <a:endParaRPr lang="ru-RU" dirty="0"/>
          </a:p>
          <a:p>
            <a:endParaRPr lang="ru-RU" dirty="0" smtClean="0"/>
          </a:p>
          <a:p>
            <a:endParaRPr lang="ru-RU" b="1" dirty="0" smtClean="0"/>
          </a:p>
          <a:p>
            <a:r>
              <a:rPr lang="ru-RU" b="1" dirty="0" smtClean="0"/>
              <a:t>Михаил Ким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25" y="0"/>
            <a:ext cx="991402" cy="115883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25" y="20973"/>
            <a:ext cx="991402" cy="1158839"/>
          </a:xfrm>
          <a:prstGeom prst="rect">
            <a:avLst/>
          </a:prstGeom>
        </p:spPr>
      </p:pic>
      <p:pic>
        <p:nvPicPr>
          <p:cNvPr id="1026" name="Picture 2" descr="Картинки по запросу логотип проон с надписью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7920" y="1"/>
            <a:ext cx="704405" cy="140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24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Статья 8: Выбросы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dirty="0"/>
              <a:t>Какие-либо нормативные правовые акты, регламентирующие выполнение данной статьи, отсутствуют.</a:t>
            </a:r>
          </a:p>
          <a:p>
            <a:pPr lvl="0" algn="just"/>
            <a:r>
              <a:rPr lang="ru-RU" dirty="0"/>
              <a:t>В то же время, ведется мониторинг содержания ртути в объектах окружающей среды в районах исторических загрязнений (Карагандинская и Павлодарская области).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614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Статья 9: Высвобождения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dirty="0"/>
              <a:t>Выявление на регулярной основе соответствующих категорий точечных источников (не позднее чем через 3 года после даты вступления в силу Конвенции).</a:t>
            </a:r>
          </a:p>
          <a:p>
            <a:pPr lvl="0" algn="just"/>
            <a:r>
              <a:rPr lang="ru-RU" dirty="0"/>
              <a:t>Подготовка Национального плана контроля высвобождений ртути, и ожидаемых целевых показателей, целей и результатов.</a:t>
            </a:r>
          </a:p>
          <a:p>
            <a:pPr lvl="0" algn="just"/>
            <a:r>
              <a:rPr lang="ru-RU" dirty="0"/>
              <a:t>Ведение кадастра высвобождений из соответствующих источников.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519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Статья 9: Высвобождения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dirty="0"/>
              <a:t>Постановление Правительства Республики Казахстан от 19 ноября 2010 года № 1219 «Об утверждении технического регламента «Требования к безопасности токсичных и высокотоксичных веществ» (настоящий документ содержит предельно допустимые концентрации ртути в воде, водных объектах хозяйственно-питьевого и культурно-бытового водопользования, а также санитарные нормы допустимых концентраций ртути в почве).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461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Статья 10: Экологически безопасное временное хранение ртути, кроме ртутных отходов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Принятие мер для экологически безопасного хранения ртути и ртутных соединений.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006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Статья 10: Экологически безопасное временное хранение ртути, кроме ртутных отходов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dirty="0"/>
              <a:t>Приказ Председателя Комитета по чрезвычайным ситуациям Министерства внутренних дел Республики Казахстан от 22 декабря 2017 года № 246 «О некоторых вопросах оперативно-спасательных отрядов Комитета по чрезвычайным ситуациям Министерства внутренних дел Республики Казахстан» (настоящий документ описывает перечень мероприятий, обязательных к проведению в случае разлива ртути).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440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Статья 11: Ртутные отходы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dirty="0"/>
              <a:t>Разработка методов регенерации, рециркуляции, восстановления или повторного использования ртутных отходов.</a:t>
            </a:r>
          </a:p>
          <a:p>
            <a:pPr lvl="0" algn="just"/>
            <a:r>
              <a:rPr lang="ru-RU" dirty="0"/>
              <a:t>Запрет на перемещение ртутных отходов через международные границы (за исключением экологически безопасного удаления).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085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Статья 11: Ртутные отходы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ru-RU" dirty="0"/>
              <a:t>Экологический кодекс Республики Казахстан от 9 января 2007 года № 212 (в </a:t>
            </a:r>
            <a:r>
              <a:rPr lang="ru-RU" dirty="0" smtClean="0"/>
              <a:t>Кодексе </a:t>
            </a:r>
            <a:r>
              <a:rPr lang="ru-RU" dirty="0"/>
              <a:t>содержится указание то, что ртутьсодержащие отходы, батарейки, аккумуляторы и прочие опасные компоненты должны собираться раздельно и передаваться на утилизацию, переработку специализированным предприятиям (статья 293), а также запрет на размещение ртутьсодержащих отходах на полигонах (статьи 301-302).</a:t>
            </a:r>
          </a:p>
          <a:p>
            <a:pPr lvl="0" algn="just" fontAlgn="base"/>
            <a:r>
              <a:rPr lang="ru-RU" dirty="0"/>
              <a:t>Приказ и.о. Министра охраны окружающей среды Республики Казахстан от 2 августа 2007 года N 244-п «Об утверждении перечня отходов для размещения на полигонах различных классов» (данный приказ содержит перечень ртутьсодержащих отходов, подлежащих размещению на полигонах 1 класса (полигоны для размещения опасных отходов).</a:t>
            </a:r>
          </a:p>
          <a:p>
            <a:pPr lvl="0" algn="just"/>
            <a:r>
              <a:rPr lang="ru-RU" dirty="0"/>
              <a:t>Закон Республики Казахстан от 13 января 2012 года № 541-IV «Об энергосбережении и повышении энергоэффективности» (настоящий закон содержит указание на то, что местные исполнительные органы организуют утилизацию ртутьсодержащих энергосберегающих ламп, бывших в употреблении у населения).</a:t>
            </a:r>
          </a:p>
          <a:p>
            <a:pPr lvl="0" algn="just"/>
            <a:r>
              <a:rPr lang="ru-RU" dirty="0"/>
              <a:t>Приказ Министра сельского хозяйства Республики Казахстан от 29 сентября 2015 года № 15-05/864 «Об утверждении Правил обезвреживания пестицидов (ядохимикатов)» (данным приказом утверждены правила утилизации ртутьсодержащих пестицидов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8421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Статья 11: Ртутные отходы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ru-RU" dirty="0" smtClean="0"/>
              <a:t>Закон </a:t>
            </a:r>
            <a:r>
              <a:rPr lang="ru-RU" dirty="0"/>
              <a:t>Республики Казахстан от 11 декабря 1998 года N 313 «О ратификации Соглашения о единых условиях транзита через территории государств-участников Таможенного союза» (настоящий закон содержит перечень опасных отходов, транзит которых запрещается (в том числе ртутьсодержащих отходов).</a:t>
            </a:r>
          </a:p>
          <a:p>
            <a:pPr lvl="0" algn="just"/>
            <a:r>
              <a:rPr lang="ru-RU" dirty="0"/>
              <a:t>Закон Республики Казахстан от 23 октября 2000 года N 90-II «О ратификации Протокола о дополнениях к Соглашению о единых условиях транзита через территории государств-участников Таможенного союза от 22 января 1998 года» (настоящий закон содержит перечень опасных отходов, транзит которых запрещается (в том числе ртутьсодержащих отходов).</a:t>
            </a:r>
          </a:p>
          <a:p>
            <a:pPr lvl="0" algn="just"/>
            <a:r>
              <a:rPr lang="ru-RU" dirty="0"/>
              <a:t>Приказ Министра охраны окружающей среды Республики Казахстан от 31 мая 2007 года N 169-п «Об утверждении Классификатора отходов» (данным приказом утверждена Номенклатура отходов (в том числе ртутьсодержащих отходов).</a:t>
            </a:r>
          </a:p>
          <a:p>
            <a:pPr lvl="0" algn="just"/>
            <a:r>
              <a:rPr lang="ru-RU" dirty="0"/>
              <a:t>Приказ Министра здравоохранения Республики Казахстан от 23 апреля 2018 года № 187 «Об утверждении Санитарных правил «Санитарно-эпидемиологические требования к сбору, использованию, применению, обезвреживанию, транспортировке, хранению и захоронению отходов производства и потребления» (данным приказом утверждены требования к транспортировке ртутьсодержащих отходов).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29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Статья 12: Загрязненные участки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Разработка стратегии по выявлению и оценке участков, загрязненных ртутью или ртутными соединениями.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7639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Статья 12: Загрязненные участки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dirty="0"/>
              <a:t>Какие-либо нормативные правовые акты, регламентирующие выполнение данной статьи, отсутствуют.</a:t>
            </a:r>
          </a:p>
          <a:p>
            <a:pPr lvl="0" algn="just"/>
            <a:r>
              <a:rPr lang="ru-RU" dirty="0" smtClean="0"/>
              <a:t>Программа </a:t>
            </a:r>
            <a:r>
              <a:rPr lang="ru-RU" dirty="0"/>
              <a:t>развития территории Павлодарской области на 2016-2020 годы содержит указание на необходимость ежегодного проведения ртутного мониторинга Северной промышленной зоны города Павлодара.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382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Статья 3: Источники поставок ртути и торговля ею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ru-RU" dirty="0"/>
              <a:t>Запрет первичной добычи ртути.</a:t>
            </a:r>
          </a:p>
          <a:p>
            <a:pPr lvl="0" algn="just"/>
            <a:r>
              <a:rPr lang="ru-RU" dirty="0" smtClean="0"/>
              <a:t>Продолжение первичной добычи </a:t>
            </a:r>
            <a:r>
              <a:rPr lang="ru-RU" dirty="0"/>
              <a:t>ртути на период до 15 лет (если она велась </a:t>
            </a:r>
            <a:r>
              <a:rPr lang="ru-RU" dirty="0" smtClean="0"/>
              <a:t>на территории страны).</a:t>
            </a:r>
            <a:endParaRPr lang="ru-RU" dirty="0"/>
          </a:p>
          <a:p>
            <a:pPr lvl="0" algn="just"/>
            <a:r>
              <a:rPr lang="ru-RU" dirty="0"/>
              <a:t>Выявление отдельных запасов ртути или ртутных соединений в объеме свыше 50 метрических тонн, а также источников поставок ртути, обеспечивающих создание запасов ртути в объеме свыше 10 метрических тонн в год.</a:t>
            </a:r>
          </a:p>
          <a:p>
            <a:pPr lvl="0" algn="just"/>
            <a:r>
              <a:rPr lang="ru-RU" dirty="0"/>
              <a:t>Запрет экспорта ртути.</a:t>
            </a:r>
          </a:p>
          <a:p>
            <a:pPr lvl="0" algn="just"/>
            <a:r>
              <a:rPr lang="ru-RU" dirty="0"/>
              <a:t>Запрет импорта ртути из государства, не являющегося Стороной Конвенции.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3572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Статья 13: Финансовые ресурсы и механизм финансирования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Обеспечение предоставления ресурсов для выполнения обязательств Конвенции.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5765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Статья 13: Финансовые ресурсы и механизм финансирования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ru-RU" dirty="0" smtClean="0"/>
              <a:t>Законом </a:t>
            </a:r>
            <a:r>
              <a:rPr lang="ru-RU" dirty="0"/>
              <a:t>Республики Казахстан от 30 ноября 2018 года № 197-VІ «О республиканском бюджете на 2019-2021 годы» был утвержден бюджет на ближайшие 3 </a:t>
            </a:r>
            <a:r>
              <a:rPr lang="ru-RU" dirty="0" smtClean="0"/>
              <a:t>года, настоящий </a:t>
            </a:r>
            <a:r>
              <a:rPr lang="ru-RU" dirty="0"/>
              <a:t>документ содержит статьи бюджета, направленные на улучшение и сохранение качества окружающей </a:t>
            </a:r>
            <a:r>
              <a:rPr lang="ru-RU" dirty="0" smtClean="0"/>
              <a:t>среды. </a:t>
            </a:r>
            <a:endParaRPr lang="ru-RU" dirty="0"/>
          </a:p>
          <a:p>
            <a:pPr lvl="0" algn="just"/>
            <a:r>
              <a:rPr lang="ru-RU" dirty="0"/>
              <a:t>Приказ Министра энергетики Республики Казахстан от 21 декабря 2016 года № 550 «Об утверждении бюджетных программ Министерства энергетики Республики Казахстан на 2017-2019 годы</a:t>
            </a:r>
            <a:r>
              <a:rPr lang="ru-RU" dirty="0" smtClean="0"/>
              <a:t>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2263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Статья 14: Создание потенциала, техническое содействие и передача технологии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Разработка, передача и распространение современных экологически обоснованных альтернативных видов технологий.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3496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Статья 14: Создание потенциала, техническое содействие и передача технологии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Приказ Министра энергетики Республики Казахстан от 28 ноября 2014 года № 155 «Об утверждении перечня наилучших доступных технологий» (настоящий документ содержит перечень наилучших доступных технологий по различным отраслям).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4810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Статья 16: Медико-санитарные аспекты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ru-RU" dirty="0"/>
              <a:t>Содействие разработке и осуществлению стратегий и программ для выявления и защиты населения от воздействия ртути и ртутных соединений.</a:t>
            </a:r>
          </a:p>
          <a:p>
            <a:pPr lvl="0" algn="just"/>
            <a:r>
              <a:rPr lang="ru-RU" dirty="0"/>
              <a:t>Оказание надлежащих медицинских услуг для предупреждения, лечения и ухода за населением, пострадавшим от воздействия ртути и ртутных соединений.</a:t>
            </a:r>
          </a:p>
          <a:p>
            <a:pPr lvl="0" algn="just"/>
            <a:r>
              <a:rPr lang="ru-RU" dirty="0"/>
              <a:t>Создание и укрепление институционального и профессионального медицинского потенциала для предупреждения, диагностики, лечения и мониторинга рисков для здоровья, связанных с воздействием ртути и ртутных соединений.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6386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Статья 16: Медико-санитарные аспекты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ru-RU" dirty="0"/>
              <a:t>Приказ Председателя Комитета по водным ресурсам Министерства сельского хозяйства Республики Казахстан от 9 ноября 2016 года № 151 «Об утверждении единой системы классификации качества воды в водных объектах» (данный документ содержит нормативы содержания ртути в воде).</a:t>
            </a:r>
          </a:p>
          <a:p>
            <a:pPr lvl="0" algn="just"/>
            <a:r>
              <a:rPr lang="ru-RU" dirty="0"/>
              <a:t>Решение Комиссии таможенного союза от 9 декабря 2011 года № 880 «О принятии технического регламента Таможенного союза «О безопасности пищевой продукции» (данным документом были утверждены нормы содержания ртути в пищевой продукции (мясе, птице, яйце, молочной, рыбной продукции, зерновых культурах, сахаре, овощах, кашах и т.д.).</a:t>
            </a:r>
          </a:p>
          <a:p>
            <a:pPr lvl="0" algn="just"/>
            <a:r>
              <a:rPr lang="ru-RU" dirty="0"/>
              <a:t>Приказ Министра здравоохранения Республики Казахстан от 8 сентября 2017 года № 684 «Об утверждении Санитарных правил «Санитарно-эпидемиологические требования к лабораториям, использующим потенциально опасные химические и биологические вещества» (данный документ содержит описание процедуры демеркуризации в случае разлива ртути).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5034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Статья 17: Обмен информацией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Создание Национального координационного центра для обмена информацией.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0637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Статья 17: Обмен информацией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Какие-либо нормативные правовые акты, регламентирующие выполнение данной статьи, отсутствуют.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567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Статья 18: Информирование, повышение осведомленности и просвещение общественности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dirty="0"/>
              <a:t>Предоставление общественности достоверной информации с целью обеспечения осведомленности населения о последствиях воздействия ртути и ртутных соединений для здоровья человека и окружающей среды.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8139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Статья 18: Информирование, повышение осведомленности и просвещение общественности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dirty="0"/>
              <a:t>Республикой Казахстан в 2000 году была ратифицирована Конвенция «О доступе к информации, участию общественности в принятии решений и доступе к правосудию по вопросам, касающимся окружающей среды» (Орхусская конвенция), которая является основой для проведения информирования, повышения осведомленности и просвещение общественности в части проблем охраны окружающей среды.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918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Статья 3: Источники поставок ртути и торговля ею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ru-RU" dirty="0"/>
              <a:t>Приказ И.о. Министра по инвестициям и развитию Республики Казахстан от 17.04.2015 года № 460 «Об утверждении Правил перевозки опасных грузов автомобильным транспортом и перечня опасных грузов, допускаемых к перевозке автотранспортными средствами на территории Республики Казахстан» (в настоящем приказе ртуть указывается в специальном перечне опасных грузов, допускаемых к перевозкам автотранспортными средствами на территории Республики Казахстан).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4270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Статья 19: Научные исследования, разработки и мониторинг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dirty="0"/>
              <a:t>Разработка и совершенствование кадастров применения, потребления и антропогенных выбросов ртути и ртутных соединений.</a:t>
            </a:r>
          </a:p>
          <a:p>
            <a:pPr lvl="0" algn="just"/>
            <a:r>
              <a:rPr lang="ru-RU" dirty="0"/>
              <a:t>Проведение оценки воздействия ртути и ртутных соединений на здоровье человека и окружающую среду.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8210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Статья 19: Научные исследования, разработки и мониторинг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Какие-либо нормативные правовые акты, регламентирующие выполнение данной статьи, отсутствуют.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4478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Статья 20: Планы осуществления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Разработка Плана выполнения обязательств по Минаматской Конвенции.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3321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Статья 20: Планы осуществления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dirty="0"/>
              <a:t>Проект Плана выполнения обязательств по Минаматской Конвенции </a:t>
            </a:r>
            <a:r>
              <a:rPr lang="ru-RU" dirty="0" smtClean="0"/>
              <a:t>был разработан </a:t>
            </a:r>
            <a:r>
              <a:rPr lang="ru-RU" dirty="0"/>
              <a:t>в рамках реализации проекта ГЭФ/ПРООН «Обновление Национального Плана выполнения, интеграция управления стойкими органическими загрязнителями в процесс национального планирования и рационального управления медицинскими отходами в Казахстане». Документ был представлен в Министерство энергетики Республики Казахстан.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3181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Статья 21: Представление информации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Представление Конференции Сторон информации о принимаемых мерах по осуществлению положений Конвенции.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5379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Статья 21: Представление информации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Какие-либо нормативные правовые акты, регламентирующие выполнение данной статьи, отсутствуют.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3563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Выводы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ru-RU" sz="2600" dirty="0" smtClean="0"/>
              <a:t>Н</a:t>
            </a:r>
            <a:r>
              <a:rPr lang="ru-RU" sz="2600" dirty="0" smtClean="0"/>
              <a:t>ормирование и мониторинг поступлений ртути.</a:t>
            </a:r>
            <a:endParaRPr lang="ru-RU" dirty="0"/>
          </a:p>
          <a:p>
            <a:pPr marL="514350" indent="-514350" algn="just">
              <a:buAutoNum type="arabicPeriod"/>
            </a:pPr>
            <a:r>
              <a:rPr lang="ru-RU" sz="2600" dirty="0" smtClean="0"/>
              <a:t>Вопросы межведомственного взаимодействия</a:t>
            </a:r>
          </a:p>
          <a:p>
            <a:pPr marL="514350" indent="-514350" algn="just">
              <a:buAutoNum type="arabicPeriod"/>
            </a:pPr>
            <a:r>
              <a:rPr lang="ru-RU" sz="2600" dirty="0" smtClean="0"/>
              <a:t>Использование наилучших доступных технологий.</a:t>
            </a:r>
          </a:p>
          <a:p>
            <a:pPr marL="514350" indent="-514350" algn="just">
              <a:buAutoNum type="arabicPeriod"/>
            </a:pPr>
            <a:r>
              <a:rPr lang="ru-RU" sz="2600" dirty="0" smtClean="0"/>
              <a:t>Внесение изменений в Экологический Кодекс</a:t>
            </a:r>
          </a:p>
          <a:p>
            <a:pPr marL="514350" indent="-514350" algn="just">
              <a:buAutoNum type="arabicPeriod"/>
            </a:pPr>
            <a:r>
              <a:rPr lang="ru-RU" sz="2600" dirty="0" smtClean="0"/>
              <a:t>Усиление роли гражданского общества.</a:t>
            </a:r>
            <a:endParaRPr lang="ru-RU" sz="26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03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Благодарю за внимание!</a:t>
            </a:r>
            <a:endParaRPr lang="ru-RU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65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Статья 4: Продукты с добавлением ртути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dirty="0"/>
              <a:t>Запрет производства, импорта или экспорта продуктов с добавлением ртути.</a:t>
            </a:r>
          </a:p>
          <a:p>
            <a:pPr lvl="0" algn="just"/>
            <a:r>
              <a:rPr lang="ru-RU" dirty="0"/>
              <a:t>Принятие мер в отношении продуктов с добавлением ртути.</a:t>
            </a:r>
          </a:p>
          <a:p>
            <a:pPr lvl="0" algn="just"/>
            <a:r>
              <a:rPr lang="ru-RU" dirty="0"/>
              <a:t>Противодействие производству и распределению через систему торговли продуктов с добавлением ртути.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046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Статья 4: Продукты с добавлением ртути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algn="just"/>
            <a:r>
              <a:rPr lang="ru-RU" dirty="0"/>
              <a:t>Решение Совета Евразийской экономической комиссии от 18 октября 2016 года № 113 «О техническом регламенте Евразийского экономического союза «Об ограничении применения опасных веществ в изделиях электротехники и радиоэлектроники» (в настоящем документе указывается допустимая концентрация ртути в однородных (гомогенных) материалах).</a:t>
            </a:r>
          </a:p>
          <a:p>
            <a:pPr lvl="0" algn="just"/>
            <a:r>
              <a:rPr lang="ru-RU" dirty="0"/>
              <a:t>Решение Коллегии Евразийской экономической комиссии от 14 ноября 2017 года № 147 «О внесении изменений в Решение Комиссии Таможенного союза от 20 сентября 2010 г. № 375 и Решение Коллегии Евразийской экономической комиссии от 21 апреля 2015 г. № 30» (данный документ содержит перечень товаров, запрещенных к помещению под таможенную процедуру переработки вне таможенной территории (металлы, лом, отходы металлов, содержащие ртуть).</a:t>
            </a:r>
          </a:p>
          <a:p>
            <a:pPr lvl="0" algn="just"/>
            <a:r>
              <a:rPr lang="ru-RU" dirty="0"/>
              <a:t>Приказ Министра транспорта и коммуникаций Республики Казахстан от 18 февраля 2011 года № 79 «Об утверждении Перечня опасных грузов, предназначенных для перевозки гражданскими воздушными судами» (документ содержит перечень опасных грузов, предназначенных для перевозки гражданскими воздушными судами, в том числе ртуть и ртуть содержащие соединения).</a:t>
            </a:r>
          </a:p>
          <a:p>
            <a:pPr lvl="0" algn="just"/>
            <a:r>
              <a:rPr lang="ru-RU" dirty="0"/>
              <a:t>Приказ и.о. Министра по инвестициям и развитию Республики Казахстан от 17 апреля 2015 года № 460 «Об утверждении Правил перевозки опасных грузов автомобильным транспортом и перечня опасных грузов, допускаемых к перевозке автотранспортными средствами на территории Республики Казахстан» (документ содержит перечень опасных грузов, допускаемых к перевозкам автотранспортными средствами на территории Республики Казахстан, в том числе ртуть и ртуть содержащие соединения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972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Статья 4: Продукты с добавлением ртути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ru-RU" dirty="0" smtClean="0"/>
              <a:t>Приказ </a:t>
            </a:r>
            <a:r>
              <a:rPr lang="ru-RU" dirty="0"/>
              <a:t>Министра здравоохранения Республики Казахстан от 16 августа 2017 года № 611 «Об утверждении Санитарных правил «Санитарно-эпидемиологические требования к объектам образования» (в документе содержится указание на запрет использования ртутных термометров в пищеблоках, а также регламентируются условия хранения ртутьсодержащих ламп).</a:t>
            </a:r>
          </a:p>
          <a:p>
            <a:pPr lvl="0" algn="just"/>
            <a:r>
              <a:rPr lang="ru-RU" dirty="0"/>
              <a:t>Приказ Министра здравоохранения Республики Казахстан от 17 августа 2017 года № 615 «Об утверждении Санитарных правил «Санитарно-эпидемиологические требования к дошкольным организациям и домам ребенка» (в документе содержится указание на запрет использования ртутных термометров в пищеблоках, а также регламентируются условия хранения ртутьсодержащих ламп).</a:t>
            </a:r>
          </a:p>
          <a:p>
            <a:pPr lvl="0" algn="just"/>
            <a:r>
              <a:rPr lang="ru-RU" dirty="0"/>
              <a:t>Решение Совета Евразийской экономической комиссии от 20 июля 2012 года № 58 «О принятии технического регламента Таможенного союза «Требования безопасности пищевых добавок, ароматизаторов и технологических вспомогательных средств» (данный документ регламентирует нормы содержания ртути в пищевых добавках).</a:t>
            </a:r>
          </a:p>
          <a:p>
            <a:pPr lvl="0" algn="just"/>
            <a:r>
              <a:rPr lang="ru-RU" dirty="0"/>
              <a:t>Постановление Правительства Республики Казахстан от 29 декабря 2007 года № 1398 «Об утверждении технического регламента «Требования к безопасности лакокрасочных материалов и растворителей» (настоящий документ содержит указания на запрет использования в составе лакокрасочных материалов и растворителей ртути). 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432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Статья 5: Производственные процессы, в которых применяются ртуть или ртутные соединения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dirty="0"/>
              <a:t>Запрет применения ртути или ртутных соединений в производственных процессах.</a:t>
            </a:r>
          </a:p>
          <a:p>
            <a:pPr lvl="0" algn="just"/>
            <a:r>
              <a:rPr lang="ru-RU" dirty="0"/>
              <a:t>Принятие мер для ограничения применения ртути или ртутных соединений в процессах.</a:t>
            </a:r>
          </a:p>
          <a:p>
            <a:pPr lvl="0" algn="just"/>
            <a:r>
              <a:rPr lang="ru-RU" dirty="0"/>
              <a:t>Запрет использования ртути или ртутных соединений на объектах, которые не существовали до даты вступления в силу Конвенции.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454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Статья 5: Производственные процессы, в которых применяются ртуть или ртутные соединения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dirty="0"/>
              <a:t>Какие-либо нормативные правовые акты, регламентирующие выполнение данной статьи, </a:t>
            </a:r>
            <a:r>
              <a:rPr lang="ru-RU" dirty="0" smtClean="0"/>
              <a:t>отсутствуют (в </a:t>
            </a:r>
            <a:r>
              <a:rPr lang="ru-RU" dirty="0"/>
              <a:t>Республике Казахстан отсутствует производство, в котором применяется ртуть или ртутные </a:t>
            </a:r>
            <a:r>
              <a:rPr lang="ru-RU" dirty="0" smtClean="0"/>
              <a:t>соединения).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999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Статья 8: Выбросы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ru-RU" dirty="0"/>
              <a:t>Принятие мер по контролю выбросов.</a:t>
            </a:r>
          </a:p>
          <a:p>
            <a:pPr lvl="0" algn="just"/>
            <a:r>
              <a:rPr lang="ru-RU" dirty="0"/>
              <a:t>Подготовка национального плана с изложением мер, которые будут приниматься для контроля выбросов, и ожидаемых целевых показателей, целей и результатов.</a:t>
            </a:r>
          </a:p>
          <a:p>
            <a:pPr lvl="0" algn="just"/>
            <a:r>
              <a:rPr lang="ru-RU" dirty="0"/>
              <a:t>Сокращение выбросов посредством использования наилучших имеющихся методов и наилучших видов природоохранной деятельности (не позднее чем через 5 лет после даты вступления в силу Конвенции).</a:t>
            </a:r>
          </a:p>
          <a:p>
            <a:pPr lvl="0" algn="just"/>
            <a:r>
              <a:rPr lang="ru-RU" dirty="0"/>
              <a:t>Установление количественных целевых показателей для контроля сокращения выбросов из соответствующих источников.</a:t>
            </a:r>
          </a:p>
          <a:p>
            <a:pPr lvl="0" algn="just"/>
            <a:r>
              <a:rPr lang="ru-RU" dirty="0"/>
              <a:t>Установление предельных значений выбросов для контроля сокращения выбросов из соответствующих источников.</a:t>
            </a:r>
          </a:p>
          <a:p>
            <a:pPr algn="just"/>
            <a:r>
              <a:rPr lang="ru-RU" dirty="0"/>
              <a:t>Разработка методологии формирования кадастра выбросов.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0411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</TotalTime>
  <Words>2218</Words>
  <Application>Microsoft Office PowerPoint</Application>
  <PresentationFormat>Широкоэкранный</PresentationFormat>
  <Paragraphs>159</Paragraphs>
  <Slides>37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1" baseType="lpstr">
      <vt:lpstr>Arial</vt:lpstr>
      <vt:lpstr>Calibri</vt:lpstr>
      <vt:lpstr>Calibri Light</vt:lpstr>
      <vt:lpstr>Тема Office</vt:lpstr>
      <vt:lpstr> Законодательные основы для целей выполнения Минаматской конвенции</vt:lpstr>
      <vt:lpstr>Статья 3: Источники поставок ртути и торговля ею</vt:lpstr>
      <vt:lpstr>Статья 3: Источники поставок ртути и торговля ею</vt:lpstr>
      <vt:lpstr>Статья 4: Продукты с добавлением ртути</vt:lpstr>
      <vt:lpstr>Статья 4: Продукты с добавлением ртути</vt:lpstr>
      <vt:lpstr>Статья 4: Продукты с добавлением ртути</vt:lpstr>
      <vt:lpstr>Статья 5: Производственные процессы, в которых применяются ртуть или ртутные соединения</vt:lpstr>
      <vt:lpstr>Статья 5: Производственные процессы, в которых применяются ртуть или ртутные соединения</vt:lpstr>
      <vt:lpstr>Статья 8: Выбросы</vt:lpstr>
      <vt:lpstr>Статья 8: Выбросы</vt:lpstr>
      <vt:lpstr>Статья 9: Высвобождения</vt:lpstr>
      <vt:lpstr>Статья 9: Высвобождения</vt:lpstr>
      <vt:lpstr>Статья 10: Экологически безопасное временное хранение ртути, кроме ртутных отходов</vt:lpstr>
      <vt:lpstr>Статья 10: Экологически безопасное временное хранение ртути, кроме ртутных отходов</vt:lpstr>
      <vt:lpstr>Статья 11: Ртутные отходы</vt:lpstr>
      <vt:lpstr>Статья 11: Ртутные отходы</vt:lpstr>
      <vt:lpstr>Статья 11: Ртутные отходы</vt:lpstr>
      <vt:lpstr>Статья 12: Загрязненные участки</vt:lpstr>
      <vt:lpstr>Статья 12: Загрязненные участки</vt:lpstr>
      <vt:lpstr>Статья 13: Финансовые ресурсы и механизм финансирования</vt:lpstr>
      <vt:lpstr>Статья 13: Финансовые ресурсы и механизм финансирования</vt:lpstr>
      <vt:lpstr>Статья 14: Создание потенциала, техническое содействие и передача технологии</vt:lpstr>
      <vt:lpstr>Статья 14: Создание потенциала, техническое содействие и передача технологии</vt:lpstr>
      <vt:lpstr>Статья 16: Медико-санитарные аспекты</vt:lpstr>
      <vt:lpstr>Статья 16: Медико-санитарные аспекты</vt:lpstr>
      <vt:lpstr>Статья 17: Обмен информацией</vt:lpstr>
      <vt:lpstr>Статья 17: Обмен информацией</vt:lpstr>
      <vt:lpstr>Статья 18: Информирование, повышение осведомленности и просвещение общественности</vt:lpstr>
      <vt:lpstr>Статья 18: Информирование, повышение осведомленности и просвещение общественности</vt:lpstr>
      <vt:lpstr>Статья 19: Научные исследования, разработки и мониторинг</vt:lpstr>
      <vt:lpstr>Статья 19: Научные исследования, разработки и мониторинг</vt:lpstr>
      <vt:lpstr>Статья 20: Планы осуществления</vt:lpstr>
      <vt:lpstr>Статья 20: Планы осуществления</vt:lpstr>
      <vt:lpstr>Статья 21: Представление информации</vt:lpstr>
      <vt:lpstr>Статья 21: Представление информации</vt:lpstr>
      <vt:lpstr>Выводы</vt:lpstr>
      <vt:lpstr>Презентация PowerPoint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Методология определения и количественной оценки поступлений ртути в окружающую среду</dc:title>
  <dc:creator>Михаил Ким</dc:creator>
  <cp:lastModifiedBy>Михаил Ким</cp:lastModifiedBy>
  <cp:revision>80</cp:revision>
  <dcterms:created xsi:type="dcterms:W3CDTF">2018-02-02T02:57:45Z</dcterms:created>
  <dcterms:modified xsi:type="dcterms:W3CDTF">2019-03-11T09:19:33Z</dcterms:modified>
</cp:coreProperties>
</file>