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0" r:id="rId4"/>
    <p:sldId id="268" r:id="rId5"/>
    <p:sldId id="269" r:id="rId6"/>
    <p:sldId id="270" r:id="rId7"/>
    <p:sldId id="265" r:id="rId8"/>
    <p:sldId id="271" r:id="rId9"/>
    <p:sldId id="272" r:id="rId10"/>
    <p:sldId id="298" r:id="rId11"/>
    <p:sldId id="273" r:id="rId12"/>
    <p:sldId id="259" r:id="rId13"/>
    <p:sldId id="274" r:id="rId14"/>
    <p:sldId id="293" r:id="rId15"/>
    <p:sldId id="297" r:id="rId16"/>
    <p:sldId id="262" r:id="rId17"/>
    <p:sldId id="275" r:id="rId18"/>
    <p:sldId id="264" r:id="rId19"/>
    <p:sldId id="276" r:id="rId20"/>
    <p:sldId id="294" r:id="rId21"/>
    <p:sldId id="263" r:id="rId22"/>
    <p:sldId id="277" r:id="rId23"/>
    <p:sldId id="261" r:id="rId24"/>
    <p:sldId id="258" r:id="rId25"/>
    <p:sldId id="278" r:id="rId26"/>
    <p:sldId id="279" r:id="rId27"/>
    <p:sldId id="280" r:id="rId28"/>
    <p:sldId id="296" r:id="rId29"/>
    <p:sldId id="282" r:id="rId30"/>
    <p:sldId id="281" r:id="rId31"/>
    <p:sldId id="290" r:id="rId32"/>
    <p:sldId id="283" r:id="rId33"/>
    <p:sldId id="284" r:id="rId34"/>
    <p:sldId id="291" r:id="rId35"/>
    <p:sldId id="285" r:id="rId36"/>
    <p:sldId id="286" r:id="rId37"/>
    <p:sldId id="292" r:id="rId38"/>
    <p:sldId id="288" r:id="rId39"/>
    <p:sldId id="300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8455968" cy="504056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Обращение </a:t>
            </a:r>
            <a:r>
              <a:rPr lang="ru-RU" sz="4000" b="1" dirty="0"/>
              <a:t>с ртутью в рамках </a:t>
            </a:r>
            <a:r>
              <a:rPr lang="ru-RU" sz="4000" b="1" dirty="0" smtClean="0"/>
              <a:t>ТС</a:t>
            </a:r>
            <a:br>
              <a:rPr lang="ru-RU" sz="4000" b="1" dirty="0" smtClean="0"/>
            </a:br>
            <a:r>
              <a:rPr lang="ru-RU" sz="4000" b="1" dirty="0" smtClean="0"/>
              <a:t>Таможенные регламенты</a:t>
            </a:r>
            <a:br>
              <a:rPr lang="ru-RU" sz="4000" b="1" dirty="0" smtClean="0"/>
            </a:br>
            <a:r>
              <a:rPr lang="ru-RU" sz="4000" b="1" dirty="0" smtClean="0"/>
              <a:t> </a:t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Анализ </a:t>
            </a:r>
            <a:r>
              <a:rPr lang="ru-RU" sz="4000" b="1" dirty="0"/>
              <a:t>импорта и экспорта ртути в Республике </a:t>
            </a:r>
            <a:r>
              <a:rPr lang="ru-RU" sz="4000" b="1" dirty="0" smtClean="0"/>
              <a:t>Казахстан </a:t>
            </a:r>
            <a:endParaRPr lang="ru-RU" sz="40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71763"/>
            <a:ext cx="684076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65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61160"/>
            <a:ext cx="2469094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0665"/>
            <a:ext cx="266382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3352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400" y="2778983"/>
            <a:ext cx="32289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00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8859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88" y="4725144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0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50106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ВЕТЕРИНАРНЫЕ ТРЕБОВАНИЯ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 </a:t>
            </a:r>
            <a:r>
              <a:rPr lang="ru-RU" sz="2400" dirty="0"/>
              <a:t>ввозе на таможенную территорию Евразийского экономического союза и (или) перемещении между государствами-членами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непищевого сырья животного происхождения, предназначенного для производства кормов для непродуктивных домашних животных и пушных зверей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57192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57" y="4509120"/>
            <a:ext cx="2232248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07557"/>
            <a:ext cx="1152129" cy="94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3982998"/>
            <a:ext cx="3606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ртуть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– не более 0,3 мг/кг.</a:t>
            </a:r>
          </a:p>
        </p:txBody>
      </p:sp>
    </p:spTree>
    <p:extLst>
      <p:ext uri="{BB962C8B-B14F-4D97-AF65-F5344CB8AC3E}">
        <p14:creationId xmlns:p14="http://schemas.microsoft.com/office/powerpoint/2010/main" val="121121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Обращение с ртутью в рамках ТС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Таможенные регламенты</a:t>
            </a:r>
            <a:br>
              <a:rPr lang="ru-RU" sz="2800" b="1" i="1" dirty="0">
                <a:solidFill>
                  <a:srgbClr val="0070C0"/>
                </a:solidFill>
              </a:rPr>
            </a:b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114300" indent="0">
              <a:buNone/>
            </a:pPr>
            <a:r>
              <a:rPr lang="ru-RU" sz="3200" dirty="0" smtClean="0"/>
              <a:t>Решение </a:t>
            </a:r>
            <a:r>
              <a:rPr lang="ru-RU" sz="3200" dirty="0"/>
              <a:t>Комиссии таможенного союза № 341 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«О вопросах применения санитарных мер в Таможенном союзе» </a:t>
            </a:r>
            <a:r>
              <a:rPr lang="ru-RU" sz="3200" dirty="0"/>
              <a:t>от 17 августа 2010 года</a:t>
            </a:r>
          </a:p>
        </p:txBody>
      </p:sp>
    </p:spTree>
    <p:extLst>
      <p:ext uri="{BB962C8B-B14F-4D97-AF65-F5344CB8AC3E}">
        <p14:creationId xmlns:p14="http://schemas.microsoft.com/office/powerpoint/2010/main" val="157955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5721499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Допустимые уровни ртути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pPr marL="114300" indent="0" algn="ctr">
              <a:buNone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«</a:t>
            </a:r>
            <a:r>
              <a:rPr lang="ru-RU" sz="2800" dirty="0"/>
              <a:t>Каши сухие на молочной основе, требующие варки</a:t>
            </a:r>
            <a:r>
              <a:rPr lang="ru-RU" sz="2800" dirty="0" smtClean="0"/>
              <a:t>» 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не более 0,03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мг/кг, </a:t>
            </a:r>
            <a:endParaRPr lang="ru-RU" sz="28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«</a:t>
            </a:r>
            <a:r>
              <a:rPr lang="ru-RU" sz="2800" dirty="0"/>
              <a:t>Каши молочные, готовые к употреблению, стерилизованные,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не более 0,005мг/кг</a:t>
            </a:r>
            <a:endParaRPr lang="ru-RU" sz="28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каши </a:t>
            </a:r>
            <a:r>
              <a:rPr lang="ru-RU" sz="2800" dirty="0"/>
              <a:t>молочные готовые, произведенные на молочных кухнях»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не более 0,005мг/кг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36046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Допустимые уровни ртути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«</a:t>
            </a:r>
            <a:r>
              <a:rPr lang="ru-RU" sz="2800" dirty="0"/>
              <a:t>Творог и продукты на его основе, в том числе с фруктовыми и (или) овощными компонентами</a:t>
            </a:r>
            <a:r>
              <a:rPr lang="ru-RU" sz="2800" dirty="0" smtClean="0"/>
              <a:t>»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не более 0,015 мг/кг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«</a:t>
            </a:r>
            <a:r>
              <a:rPr lang="ru-RU" sz="2800" dirty="0"/>
              <a:t>Молоко питьевое; сливки питьевые; </a:t>
            </a:r>
            <a:r>
              <a:rPr lang="ru-RU" sz="2800" dirty="0" smtClean="0"/>
              <a:t>кисломолочные продукты;  напитки </a:t>
            </a:r>
            <a:r>
              <a:rPr lang="ru-RU" sz="2800" dirty="0"/>
              <a:t>на молочной основе (сухие и жидкие), в том числе обогащенные»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не более 0,015 мг/кг</a:t>
            </a:r>
          </a:p>
          <a:p>
            <a:pPr marL="114300" indent="0">
              <a:buNone/>
            </a:pP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80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07" y="4725144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14446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323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088231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85257"/>
            <a:ext cx="20177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35225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1" y="4620606"/>
            <a:ext cx="17065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17269"/>
            <a:ext cx="21399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207" y="263691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454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Обращение с ртутью в рамках ТС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Таможенные регламенты</a:t>
            </a:r>
            <a:br>
              <a:rPr lang="ru-RU" sz="2800" b="1" i="1" dirty="0">
                <a:solidFill>
                  <a:srgbClr val="0070C0"/>
                </a:solidFill>
              </a:rPr>
            </a:b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r>
              <a:rPr lang="ru-RU" sz="3200" dirty="0" smtClean="0"/>
              <a:t>Решение </a:t>
            </a:r>
            <a:r>
              <a:rPr lang="ru-RU" sz="3200" dirty="0"/>
              <a:t>Комиссии таможенного союза № 798 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«О безопасности продукции, предназначенной для детей и подростков» </a:t>
            </a:r>
            <a:r>
              <a:rPr lang="ru-RU" sz="3200" dirty="0"/>
              <a:t>от 23 сентября 2011 года</a:t>
            </a:r>
          </a:p>
        </p:txBody>
      </p:sp>
    </p:spTree>
    <p:extLst>
      <p:ext uri="{BB962C8B-B14F-4D97-AF65-F5344CB8AC3E}">
        <p14:creationId xmlns:p14="http://schemas.microsoft.com/office/powerpoint/2010/main" val="162185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8388424" cy="585212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Требования химической безопасности, </a:t>
            </a:r>
            <a:r>
              <a:rPr lang="ru-RU" sz="2400" dirty="0" smtClean="0"/>
              <a:t>предъявляемые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к текстильным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материалам</a:t>
            </a:r>
            <a:r>
              <a:rPr lang="ru-RU" sz="2400" dirty="0" smtClean="0"/>
              <a:t>: экстрагируемые </a:t>
            </a:r>
            <a:r>
              <a:rPr lang="ru-RU" sz="2400" dirty="0"/>
              <a:t>химические элементы (в зависимости от красителя</a:t>
            </a:r>
            <a:r>
              <a:rPr lang="ru-RU" sz="2400" dirty="0" smtClean="0"/>
              <a:t>) в водной среде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ртути не более 0,0005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мг/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</a:rPr>
              <a:t>дм</a:t>
            </a:r>
            <a:endParaRPr lang="ru-RU" sz="28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dirty="0"/>
          </a:p>
          <a:p>
            <a:pPr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Допустимое </a:t>
            </a:r>
            <a:r>
              <a:rPr lang="ru-RU" sz="2800" dirty="0"/>
              <a:t>количество миграции солей тяжелых металлов из материалов, используемых при изготовлении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школьно-письменных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принадлежностей: </a:t>
            </a:r>
            <a:r>
              <a:rPr lang="ru-RU" sz="2600" i="1" dirty="0" smtClean="0">
                <a:solidFill>
                  <a:schemeClr val="bg2">
                    <a:lumMod val="25000"/>
                  </a:schemeClr>
                </a:solidFill>
              </a:rPr>
              <a:t>максимально </a:t>
            </a:r>
            <a:r>
              <a:rPr lang="ru-RU" sz="2600" i="1" dirty="0">
                <a:solidFill>
                  <a:schemeClr val="bg2">
                    <a:lumMod val="25000"/>
                  </a:schemeClr>
                </a:solidFill>
              </a:rPr>
              <a:t>допустимое количество миграции солей тяжелых металлов из 1 кг материала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, ртути - 60 мг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52120" y="2276872"/>
            <a:ext cx="2736304" cy="1418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244827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08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Обращение с ртутью в рамках ТС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Таможенные регламенты</a:t>
            </a:r>
            <a:br>
              <a:rPr lang="ru-RU" sz="2800" b="1" i="1" dirty="0">
                <a:solidFill>
                  <a:srgbClr val="0070C0"/>
                </a:solidFill>
              </a:rPr>
            </a:b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r>
              <a:rPr lang="ru-RU" sz="3200" dirty="0" smtClean="0"/>
              <a:t>Решение </a:t>
            </a:r>
            <a:r>
              <a:rPr lang="ru-RU" sz="3200" dirty="0"/>
              <a:t>Комиссии таможенного союза № 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798 «О безопасности игрушек»</a:t>
            </a:r>
            <a:r>
              <a:rPr lang="ru-RU" sz="3200" dirty="0"/>
              <a:t> от 23 сентября 2011 года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8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3096"/>
            <a:ext cx="1971675" cy="22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93096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880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859216" cy="58521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2400" dirty="0" smtClean="0"/>
          </a:p>
          <a:p>
            <a:pPr marL="114300" indent="0">
              <a:buNone/>
            </a:pPr>
            <a:r>
              <a:rPr lang="ru-RU" sz="2400" dirty="0" smtClean="0"/>
              <a:t>4.2</a:t>
            </a:r>
            <a:r>
              <a:rPr lang="ru-RU" sz="2400" dirty="0"/>
              <a:t>. Выделение вредных химических веществ в модельную среду (соляную кислоту), содержащихся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в 1 кг любых материалов игрушки, кроме формующихся масс и красок, наносимых пальцами,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не должно превышать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ртуть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– 60 мг;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24" y="399705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29422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52" y="4690638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" y="52578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9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Отрасли применения ртути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Химическая </a:t>
            </a:r>
            <a:r>
              <a:rPr lang="ru-RU" sz="2400" dirty="0" smtClean="0"/>
              <a:t>промышленность</a:t>
            </a:r>
            <a:endParaRPr lang="ru-RU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Металлургия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Тяжёлое </a:t>
            </a:r>
            <a:r>
              <a:rPr lang="ru-RU" sz="2400" dirty="0" smtClean="0"/>
              <a:t>машиностроение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Электротехническая </a:t>
            </a:r>
            <a:r>
              <a:rPr lang="ru-RU" sz="2400" dirty="0" smtClean="0"/>
              <a:t>промышленность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Приборостроение и радиотехническая </a:t>
            </a:r>
            <a:r>
              <a:rPr lang="ru-RU" sz="2400" dirty="0" smtClean="0"/>
              <a:t>промышленность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Нефтеперерабатывающая промышленность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Гидрометаллургия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Военная промышленность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Медицина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Сельское хозяйство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Судостроение </a:t>
            </a:r>
          </a:p>
          <a:p>
            <a:pPr marL="114300" indent="0">
              <a:buNone/>
            </a:pPr>
            <a:r>
              <a:rPr lang="ru-RU" sz="2400" dirty="0" smtClean="0"/>
              <a:t> </a:t>
            </a:r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5805264"/>
            <a:ext cx="2664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ОО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Human Health Institute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»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24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7801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800" dirty="0"/>
              <a:t>4.3. Выделение вредных химических веществ в модельную среду (соляную кислоту), содержащихся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в 1 кг формующихся масс и красок</a:t>
            </a:r>
            <a:r>
              <a:rPr lang="ru-RU" sz="2800" dirty="0"/>
              <a:t>, наносимых пальцами, не должно </a:t>
            </a:r>
            <a:r>
              <a:rPr lang="ru-RU" sz="2800" dirty="0" smtClean="0"/>
              <a:t>: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ртуть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– 25 мг;</a:t>
            </a:r>
          </a:p>
          <a:p>
            <a:endParaRPr lang="ru-RU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95" y="3063602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47789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20" y="3429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5147789"/>
            <a:ext cx="1806575" cy="146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827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Обращение с ртутью в рамках ТС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Таможенные регламенты</a:t>
            </a:r>
            <a:br>
              <a:rPr lang="ru-RU" sz="2800" b="1" i="1" dirty="0">
                <a:solidFill>
                  <a:srgbClr val="0070C0"/>
                </a:solidFill>
              </a:rPr>
            </a:b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Решение Комиссии таможенного союза № 799 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«О безопасности парфюмерно-косметической продукции»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/>
              <a:t>от 23 сентября 2011 года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43" y="4725144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92" y="42210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18" y="39258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651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7825680" cy="56360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В парфюмерно-косметической продукции, в состав которой входит сырье природного растительного или природного минерального происхождения в количестве более 1 %, содержание токсичных элементов не должно превышать</a:t>
            </a:r>
            <a:r>
              <a:rPr lang="ru-RU" sz="2800" dirty="0" smtClean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 </a:t>
            </a:r>
            <a:r>
              <a:rPr lang="ru-RU" sz="2800" dirty="0"/>
              <a:t>мышьяк – 5,0 мг/кг;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ртуть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– 1,0 мг/кг;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свинец </a:t>
            </a:r>
            <a:r>
              <a:rPr lang="ru-RU" sz="2800" dirty="0"/>
              <a:t>– 5,0 мг/кг.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25144"/>
            <a:ext cx="2468563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035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Обращение с ртутью в рамках ТС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Таможенные регламенты</a:t>
            </a:r>
            <a:br>
              <a:rPr lang="ru-RU" sz="2800" b="1" i="1" dirty="0">
                <a:solidFill>
                  <a:srgbClr val="0070C0"/>
                </a:solidFill>
              </a:rPr>
            </a:b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460432" cy="4800600"/>
          </a:xfrm>
        </p:spPr>
        <p:txBody>
          <a:bodyPr>
            <a:normAutofit/>
          </a:bodyPr>
          <a:lstStyle/>
          <a:p>
            <a:r>
              <a:rPr lang="ru-RU" sz="3200" dirty="0"/>
              <a:t>Решение Комиссии таможенного союза № 878 «О принятии технического регламента Таможенного союза 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«О безопасности средств индивидуальной защиты» </a:t>
            </a:r>
            <a:r>
              <a:rPr lang="ru-RU" sz="3200" dirty="0"/>
              <a:t>от 9 декабря 2011 </a:t>
            </a:r>
            <a:r>
              <a:rPr lang="ru-RU" sz="3200" dirty="0" smtClean="0"/>
              <a:t>года</a:t>
            </a:r>
            <a:endParaRPr lang="ru-RU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971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5229200"/>
            <a:ext cx="2619375" cy="142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60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4.14. </a:t>
            </a:r>
            <a:r>
              <a:rPr lang="ru-RU" sz="2600" dirty="0"/>
              <a:t>Средства индивидуальной защиты </a:t>
            </a:r>
            <a:r>
              <a:rPr lang="ru-RU" sz="2600" b="1" i="1" dirty="0">
                <a:solidFill>
                  <a:schemeClr val="bg2">
                    <a:lumMod val="25000"/>
                  </a:schemeClr>
                </a:solidFill>
              </a:rPr>
              <a:t>дерматологические</a:t>
            </a:r>
            <a:r>
              <a:rPr lang="ru-RU" sz="2600" dirty="0"/>
              <a:t> должны соответствовать следующим требованиям: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600" dirty="0"/>
              <a:t>12) в средствах индивидуальной защиты дерматологических допускается содержание мышьяка не более 5 мг/кг, свинца – не более 5 </a:t>
            </a:r>
            <a:r>
              <a:rPr lang="ru-RU" sz="2600" dirty="0" smtClean="0"/>
              <a:t>мг/кг  и </a:t>
            </a:r>
            <a:r>
              <a:rPr lang="ru-RU" sz="2600" b="1" i="1" dirty="0">
                <a:solidFill>
                  <a:schemeClr val="bg2">
                    <a:lumMod val="25000"/>
                  </a:schemeClr>
                </a:solidFill>
              </a:rPr>
              <a:t>ртути – не более 1 мг/кг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69160"/>
            <a:ext cx="2114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995" y="36450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4" y="4314825"/>
            <a:ext cx="2373162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003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86210"/>
          </a:xfrm>
        </p:spPr>
        <p:txBody>
          <a:bodyPr>
            <a:noAutofit/>
          </a:bodyPr>
          <a:lstStyle/>
          <a:p>
            <a:r>
              <a:rPr lang="ru-RU" sz="2800" dirty="0"/>
              <a:t>Допустимое количество миграции и предельно допустимая концентрация химических веществ,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выделяющихся из компонентов (материалов) средств индивидуальной защиты</a:t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7620000" cy="4051920"/>
          </a:xfrm>
        </p:spPr>
        <p:txBody>
          <a:bodyPr/>
          <a:lstStyle/>
          <a:p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В красителях   </a:t>
            </a:r>
          </a:p>
          <a:p>
            <a:pPr marL="11430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д</a:t>
            </a:r>
            <a:r>
              <a:rPr lang="ru-RU" sz="2400" dirty="0" smtClean="0"/>
              <a:t>опустимое </a:t>
            </a:r>
            <a:r>
              <a:rPr lang="ru-RU" sz="2400" dirty="0"/>
              <a:t>количество миграции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ртути</a:t>
            </a:r>
            <a:r>
              <a:rPr lang="ru-RU" sz="2400" dirty="0" smtClean="0"/>
              <a:t> в </a:t>
            </a:r>
            <a:r>
              <a:rPr lang="ru-RU" sz="2400" dirty="0"/>
              <a:t>водную модельную </a:t>
            </a:r>
            <a:r>
              <a:rPr lang="ru-RU" sz="2400" dirty="0" smtClean="0"/>
              <a:t>среду -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0,0005мг/л</a:t>
            </a:r>
          </a:p>
          <a:p>
            <a:pPr marL="114300" indent="0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Предельно допустимая </a:t>
            </a:r>
            <a:r>
              <a:rPr lang="ru-RU" sz="2400" dirty="0" smtClean="0"/>
              <a:t>концентрация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ртути</a:t>
            </a:r>
            <a:r>
              <a:rPr lang="ru-RU" sz="2400" dirty="0" smtClean="0"/>
              <a:t>  </a:t>
            </a:r>
            <a:r>
              <a:rPr lang="ru-RU" sz="2400" dirty="0"/>
              <a:t>в воздушной модельной </a:t>
            </a:r>
            <a:r>
              <a:rPr lang="ru-RU" sz="2400" dirty="0" smtClean="0"/>
              <a:t>среде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- 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0,0003мг/м3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15069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810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620000" cy="5636096"/>
          </a:xfrm>
        </p:spPr>
        <p:txBody>
          <a:bodyPr>
            <a:normAutofit/>
          </a:bodyPr>
          <a:lstStyle/>
          <a:p>
            <a:r>
              <a:rPr lang="ru-RU" sz="2800" dirty="0"/>
              <a:t>Для Республики Казахстан и других стран Таможенного союза одним из наиболее актуальных источников выбросов ртути в атмосферу является сжигание угля на угольных электростанциях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err="1"/>
              <a:t>Минаматскую</a:t>
            </a:r>
            <a:r>
              <a:rPr lang="ru-RU" sz="2800" dirty="0"/>
              <a:t> конвенцию о ртути подписали:</a:t>
            </a:r>
          </a:p>
          <a:p>
            <a:r>
              <a:rPr lang="ru-RU" sz="2800" dirty="0"/>
              <a:t>Беларусь – 23 сентября 2014 года</a:t>
            </a:r>
          </a:p>
          <a:p>
            <a:r>
              <a:rPr lang="ru-RU" sz="2800" dirty="0"/>
              <a:t>Россия – 24 сентября 2014 года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40442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79432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Анализ импорта и экспорта ртути в Республике Казахстан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136904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Анализ проведен в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рамках Проекта ПРООН в Казахстане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: «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Первоначальная оценка Казахстана в рамках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Минаматской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конвенции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»,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Астана 2018г</a:t>
            </a:r>
            <a:endParaRPr lang="ru-RU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национальный </a:t>
            </a:r>
            <a:r>
              <a:rPr lang="ru-RU" dirty="0"/>
              <a:t>эксперт проекта, кандидат химических наук </a:t>
            </a:r>
            <a:r>
              <a:rPr lang="ru-RU" dirty="0" smtClean="0"/>
              <a:t>   </a:t>
            </a:r>
            <a:r>
              <a:rPr lang="ru-RU" dirty="0" err="1" smtClean="0"/>
              <a:t>Баешова</a:t>
            </a:r>
            <a:r>
              <a:rPr lang="ru-RU" dirty="0" smtClean="0"/>
              <a:t> </a:t>
            </a:r>
            <a:r>
              <a:rPr lang="ru-RU" dirty="0" err="1" smtClean="0"/>
              <a:t>Салтанат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40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620000" cy="5564088"/>
          </a:xfrm>
        </p:spPr>
        <p:txBody>
          <a:bodyPr/>
          <a:lstStyle/>
          <a:p>
            <a:pPr marL="114300" indent="0" algn="ctr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Ртутные термометры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медицинские термометры (для измерения температуры тела в больницах, дома и т.п.),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термометры для измерения температуры окружающего воздуха, в химических лабораториях, и в органах управления некоторых установок (крупногабаритные дизельные двигатели) и промышленном оборудовании.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/>
              <a:t>В ртутных термометрах может содержаться около 0,6 до нескольких сотен  грамм/единицу, в зависимости от использования (COWI, 2002 и US EPA, 1997a).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544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8280920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0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Обращение с ртутью в рамках ТС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Таможенные регламенты</a:t>
            </a:r>
            <a:br>
              <a:rPr lang="ru-RU" sz="3200" b="1" dirty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Решение Комиссии таможенного союза № 132 </a:t>
            </a:r>
            <a:r>
              <a:rPr lang="ru-RU" sz="3200" b="1" dirty="0"/>
              <a:t>«</a:t>
            </a:r>
            <a:r>
              <a:rPr lang="ru-RU" sz="3200" b="1" i="1" dirty="0">
                <a:solidFill>
                  <a:schemeClr val="bg2">
                    <a:lumMod val="25000"/>
                  </a:schemeClr>
                </a:solidFill>
              </a:rPr>
              <a:t>О едином нетарифном регулировании таможенного союза Республики Беларусь, Республики Казахстан и Российской Федерации</a:t>
            </a:r>
            <a:r>
              <a:rPr lang="ru-RU" sz="3200" b="1" dirty="0"/>
              <a:t>» </a:t>
            </a:r>
            <a:r>
              <a:rPr lang="ru-RU" sz="3200" dirty="0"/>
              <a:t>от 27 ноября 2009 </a:t>
            </a:r>
            <a:r>
              <a:rPr lang="ru-RU" sz="3200" dirty="0" smtClean="0"/>
              <a:t>года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56782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053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/>
              <a:t> </a:t>
            </a:r>
            <a:r>
              <a:rPr lang="ru-RU" sz="2800" b="1" i="1" dirty="0">
                <a:solidFill>
                  <a:srgbClr val="0070C0"/>
                </a:solidFill>
              </a:rPr>
              <a:t>Ртутьсодержащие источники света</a:t>
            </a:r>
          </a:p>
          <a:p>
            <a:endParaRPr lang="ru-RU" dirty="0"/>
          </a:p>
          <a:p>
            <a:pPr marL="114300" indent="0">
              <a:buNone/>
            </a:pPr>
            <a:r>
              <a:rPr lang="ru-RU" sz="2800" dirty="0"/>
              <a:t>В данную категорию входят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 </a:t>
            </a:r>
            <a:r>
              <a:rPr lang="ru-RU" sz="2800" dirty="0" smtClean="0"/>
              <a:t> флуоресцентные </a:t>
            </a:r>
            <a:r>
              <a:rPr lang="ru-RU" sz="2800" dirty="0"/>
              <a:t>лампы (двухсторонние);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  компактные </a:t>
            </a:r>
            <a:r>
              <a:rPr lang="ru-RU" sz="2800" dirty="0"/>
              <a:t>флуоресцентные лампы (односторонние)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  прочие </a:t>
            </a:r>
            <a:r>
              <a:rPr lang="ru-RU" sz="2800" dirty="0"/>
              <a:t>ртутьсодержащие источники света.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3418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0070C0"/>
                </a:solidFill>
              </a:rPr>
              <a:t>Ртутьсодержащие источники </a:t>
            </a:r>
            <a:r>
              <a:rPr lang="ru-RU" sz="2800" b="1" i="1" dirty="0" smtClean="0">
                <a:solidFill>
                  <a:srgbClr val="0070C0"/>
                </a:solidFill>
              </a:rPr>
              <a:t>света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7344816" cy="332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098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0648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742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0070C0"/>
                </a:solidFill>
              </a:rPr>
              <a:t>Ртутные батареи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оксид-ртутные </a:t>
            </a:r>
            <a:r>
              <a:rPr lang="ru-RU" sz="2400" dirty="0"/>
              <a:t>элементы (аккумуляторы таблеточного типа и прочие размеры), которые также именуются ртутно-цинковыми элементами;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прочие </a:t>
            </a:r>
            <a:r>
              <a:rPr lang="ru-RU" sz="2400" dirty="0"/>
              <a:t>аккумуляторы таблеточного типа (батарея воздушно-цинковых аккумуляторов, щелочные аккумуляторы таблеточного типа, окись серебра);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прочие </a:t>
            </a:r>
            <a:r>
              <a:rPr lang="ru-RU" sz="2400" dirty="0"/>
              <a:t>ртутные батареи (простые щелочные цилиндрического типа, </a:t>
            </a:r>
            <a:r>
              <a:rPr lang="ru-RU" sz="2400" dirty="0" err="1"/>
              <a:t>перманганатные</a:t>
            </a:r>
            <a:r>
              <a:rPr lang="ru-RU" sz="2400" dirty="0"/>
              <a:t> и т. п.).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3766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Экспорт</a:t>
            </a:r>
            <a:r>
              <a:rPr lang="ru-RU" sz="2400" b="1" i="1" dirty="0">
                <a:solidFill>
                  <a:srgbClr val="0070C0"/>
                </a:solidFill>
              </a:rPr>
              <a:t>, импорт ртути в категории «Ртутные батареи</a:t>
            </a:r>
            <a:r>
              <a:rPr lang="ru-RU" sz="2400" b="1" i="1" dirty="0" smtClean="0">
                <a:solidFill>
                  <a:srgbClr val="0070C0"/>
                </a:solidFill>
              </a:rPr>
              <a:t>»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0" y="2996952"/>
            <a:ext cx="953665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7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7686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858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889448"/>
            <a:ext cx="928903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9399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0070C0"/>
                </a:solidFill>
              </a:rPr>
              <a:t>Общее количество ртути, поступившей через импорт в Республику Казахстан </a:t>
            </a:r>
          </a:p>
        </p:txBody>
      </p:sp>
    </p:spTree>
    <p:extLst>
      <p:ext uri="{BB962C8B-B14F-4D97-AF65-F5344CB8AC3E}">
        <p14:creationId xmlns:p14="http://schemas.microsoft.com/office/powerpoint/2010/main" val="1463764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>
                <a:solidFill>
                  <a:srgbClr val="0070C0"/>
                </a:solidFill>
              </a:rPr>
              <a:t>За </a:t>
            </a:r>
            <a:r>
              <a:rPr lang="ru-RU" sz="3200" dirty="0">
                <a:solidFill>
                  <a:srgbClr val="0070C0"/>
                </a:solidFill>
              </a:rPr>
              <a:t>период 2014-2017 </a:t>
            </a:r>
            <a:r>
              <a:rPr lang="ru-RU" sz="3200" dirty="0" err="1">
                <a:solidFill>
                  <a:srgbClr val="0070C0"/>
                </a:solidFill>
              </a:rPr>
              <a:t>гг</a:t>
            </a:r>
            <a:r>
              <a:rPr lang="ru-RU" sz="3200" dirty="0">
                <a:solidFill>
                  <a:srgbClr val="0070C0"/>
                </a:solidFill>
              </a:rPr>
              <a:t> в Республику Казахстан было ввезено продукции, содержащей порядка </a:t>
            </a:r>
            <a:r>
              <a:rPr lang="ru-RU" sz="3200" b="1" dirty="0">
                <a:solidFill>
                  <a:srgbClr val="0070C0"/>
                </a:solidFill>
              </a:rPr>
              <a:t>7 тонн ртути. </a:t>
            </a:r>
            <a:endParaRPr lang="ru-RU" sz="3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06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620000" cy="1143000"/>
          </a:xfrm>
        </p:spPr>
        <p:txBody>
          <a:bodyPr/>
          <a:lstStyle/>
          <a:p>
            <a:pPr algn="ctr"/>
            <a:r>
              <a:rPr lang="ru-RU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</a:t>
            </a:r>
            <a:endParaRPr lang="ru-RU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импорт Республики Казахстан по 10 знакам ТН ВЭД в разрезе "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товар-страна« 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2017г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Экспорт и импорт Республики Казахстан по 10 знакам ТН ВЭД в разрезе "товар-страна« 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2018г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22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1.2 Опасные отходы, ввоз которых на территорию таможенного союза </a:t>
            </a:r>
            <a:r>
              <a:rPr lang="ru-RU" sz="2800" b="1" i="1" u="sng" dirty="0" smtClean="0">
                <a:solidFill>
                  <a:srgbClr val="0070C0"/>
                </a:solidFill>
              </a:rPr>
              <a:t>запрещен</a:t>
            </a:r>
            <a:endParaRPr lang="ru-RU" sz="2800" b="1" i="1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ртуть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соединения ртути (исключая ртутные лампы и люминесцентные трубки)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 металлические остатки и остатки, состоящие из сплавов любых из перечисленных веществ: мышьяк, бериллий, свинец, ртуть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шлам </a:t>
            </a:r>
            <a:r>
              <a:rPr lang="ru-RU" sz="2800" dirty="0"/>
              <a:t>селено-ртутный от производства серной кислоты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отработанные </a:t>
            </a:r>
            <a:r>
              <a:rPr lang="ru-RU" sz="2800" dirty="0"/>
              <a:t>ртутные лампы и люминесцентные трубки.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4213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620000" cy="5780112"/>
          </a:xfrm>
        </p:spPr>
        <p:txBody>
          <a:bodyPr>
            <a:normAutofit/>
          </a:bodyPr>
          <a:lstStyle/>
          <a:p>
            <a:endParaRPr lang="ru-RU" sz="3600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БЛАГОДАРЮ ЗА ВНИМАНИЕ! </a:t>
            </a:r>
          </a:p>
          <a:p>
            <a:endParaRPr lang="ru-RU" sz="3600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3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763284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02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2.3 Опасные отходы, </a:t>
            </a:r>
            <a:r>
              <a:rPr lang="ru-RU" sz="2800" b="1" i="1" u="sng" dirty="0"/>
              <a:t>ограниченные</a:t>
            </a:r>
            <a:r>
              <a:rPr lang="ru-RU" sz="2800" b="1" i="1" dirty="0"/>
              <a:t> к перемещению через таможенную границу таможенного союза при ввозе и (или) вывозе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лом </a:t>
            </a:r>
            <a:r>
              <a:rPr lang="ru-RU" sz="2800" dirty="0"/>
              <a:t>электрооборудования или электротехнические узлы, включающие гальванические элементы,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батареи</a:t>
            </a:r>
            <a:r>
              <a:rPr lang="ru-RU" sz="2800" dirty="0"/>
              <a:t>, ртутные переключатели, 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стекло </a:t>
            </a:r>
            <a:r>
              <a:rPr lang="ru-RU" sz="2800" dirty="0"/>
              <a:t>катодно-лучевых трубок и другое стекло, имеющее активное покрытие, или загрязненные кадмием, ртутью, свинцом, </a:t>
            </a:r>
            <a:r>
              <a:rPr lang="ru-RU" sz="2800" dirty="0" err="1" smtClean="0"/>
              <a:t>полихлорированными</a:t>
            </a:r>
            <a:r>
              <a:rPr lang="ru-RU" sz="2800" dirty="0" smtClean="0"/>
              <a:t> </a:t>
            </a:r>
            <a:r>
              <a:rPr lang="ru-RU" sz="2800" dirty="0"/>
              <a:t>дифенилами при уровне концентрации от 50 мг/кг и выше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57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194421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b="1" i="1" dirty="0" smtClean="0">
                <a:solidFill>
                  <a:srgbClr val="0070C0"/>
                </a:solidFill>
              </a:rPr>
              <a:t>2.13 </a:t>
            </a:r>
            <a:r>
              <a:rPr lang="ru-RU" sz="3100" b="1" i="1" dirty="0">
                <a:solidFill>
                  <a:srgbClr val="0070C0"/>
                </a:solidFill>
              </a:rPr>
              <a:t>Ядовитые вещества, не являющиеся </a:t>
            </a:r>
            <a:r>
              <a:rPr lang="ru-RU" sz="3100" b="1" i="1" dirty="0" err="1">
                <a:solidFill>
                  <a:srgbClr val="0070C0"/>
                </a:solidFill>
              </a:rPr>
              <a:t>прекурсорами</a:t>
            </a:r>
            <a:r>
              <a:rPr lang="ru-RU" sz="3100" b="1" i="1" dirty="0">
                <a:solidFill>
                  <a:srgbClr val="0070C0"/>
                </a:solidFill>
              </a:rPr>
              <a:t> наркотических средств и психотропных веществ, </a:t>
            </a:r>
            <a:r>
              <a:rPr lang="ru-RU" sz="3100" b="1" i="1" u="sng" dirty="0">
                <a:solidFill>
                  <a:srgbClr val="0070C0"/>
                </a:solidFill>
              </a:rPr>
              <a:t>ограниченные</a:t>
            </a:r>
            <a:r>
              <a:rPr lang="ru-RU" sz="3100" b="1" i="1" dirty="0">
                <a:solidFill>
                  <a:srgbClr val="0070C0"/>
                </a:solidFill>
              </a:rPr>
              <a:t> к перемещению через таможенную границу таможенного союза при ввозе</a:t>
            </a:r>
            <a:br>
              <a:rPr lang="ru-RU" sz="3100" b="1" i="1" dirty="0">
                <a:solidFill>
                  <a:srgbClr val="0070C0"/>
                </a:solidFill>
              </a:rPr>
            </a:br>
            <a:endParaRPr lang="ru-RU" sz="31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7620000" cy="37638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23</a:t>
            </a:r>
            <a:r>
              <a:rPr lang="ru-RU" sz="2800" dirty="0"/>
              <a:t>. Ртуть металлическая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24. Ртути </a:t>
            </a:r>
            <a:r>
              <a:rPr lang="ru-RU" sz="2800" dirty="0" err="1"/>
              <a:t>дийодрид</a:t>
            </a:r>
            <a:endParaRPr lang="ru-RU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25. Ртути </a:t>
            </a:r>
            <a:r>
              <a:rPr lang="ru-RU" sz="2800" dirty="0" err="1"/>
              <a:t>дихлорид</a:t>
            </a:r>
            <a:endParaRPr lang="ru-RU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26. Ртути </a:t>
            </a:r>
            <a:r>
              <a:rPr lang="ru-RU" sz="2800" dirty="0" err="1"/>
              <a:t>оксицианид</a:t>
            </a:r>
            <a:endParaRPr lang="ru-RU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27. Ртути салицилат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/>
              <a:t>28. Ртути цианид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06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Обращение с ртутью в рамках ТС</a:t>
            </a:r>
            <a:br>
              <a:rPr lang="ru-RU" sz="2800" b="1" i="1" dirty="0">
                <a:solidFill>
                  <a:srgbClr val="0070C0"/>
                </a:solidFill>
              </a:rPr>
            </a:br>
            <a:r>
              <a:rPr lang="ru-RU" sz="2800" b="1" i="1" dirty="0">
                <a:solidFill>
                  <a:srgbClr val="0070C0"/>
                </a:solidFill>
              </a:rPr>
              <a:t>Таможенные регламенты</a:t>
            </a:r>
            <a:r>
              <a:rPr lang="ru-RU" sz="3200" b="1" i="1" dirty="0">
                <a:solidFill>
                  <a:srgbClr val="0070C0"/>
                </a:solidFill>
              </a:rPr>
              <a:t/>
            </a:r>
            <a:br>
              <a:rPr lang="ru-RU" sz="3200" b="1" i="1" dirty="0">
                <a:solidFill>
                  <a:srgbClr val="0070C0"/>
                </a:solidFill>
              </a:rPr>
            </a:b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Решение Комиссии таможенного союза № 317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«О применении ветеринарно-санитарных мер в таможенном союзе»</a:t>
            </a:r>
            <a:r>
              <a:rPr lang="ru-RU" sz="3200" dirty="0"/>
              <a:t> от 18 июня 2010 года</a:t>
            </a:r>
          </a:p>
        </p:txBody>
      </p:sp>
    </p:spTree>
    <p:extLst>
      <p:ext uri="{BB962C8B-B14F-4D97-AF65-F5344CB8AC3E}">
        <p14:creationId xmlns:p14="http://schemas.microsoft.com/office/powerpoint/2010/main" val="183363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ВЕТЕРИНАРНО-САНИТАРНЫЕ ТРЕБОВАНИЯ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 При </a:t>
            </a:r>
            <a:r>
              <a:rPr lang="ru-RU" sz="2400" dirty="0"/>
              <a:t>ввозе на таможенную территорию Евразийского экономического союза и (или) перемещению между государствами-членами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муки кормовой из рыбы, морских млекопитающих, ракообразных и беспозвоночных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Ртуть 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</a:rPr>
              <a:t>не более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0,5 мг/кг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8112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76800"/>
            <a:ext cx="22288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39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0070C0"/>
                </a:solidFill>
              </a:rPr>
              <a:t>ВЕТЕРИНАРНО-САНИТАРНЫЕ ТРЕБОВАНИЯ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 </a:t>
            </a:r>
            <a:r>
              <a:rPr lang="ru-RU" sz="2800" dirty="0"/>
              <a:t>ввозе на таможенную территорию Евразийского экономического союза и (или) перемещению между государствами-членами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кормов для животных растительного происхождения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Ртуть не более 0,02 мг/кг</a:t>
            </a: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28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524</TotalTime>
  <Words>1125</Words>
  <Application>Microsoft Macintosh PowerPoint</Application>
  <PresentationFormat>Экран (4:3)</PresentationFormat>
  <Paragraphs>139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Book Antiqua</vt:lpstr>
      <vt:lpstr>Century Gothic</vt:lpstr>
      <vt:lpstr>Wingdings</vt:lpstr>
      <vt:lpstr>Соседство</vt:lpstr>
      <vt:lpstr>Обращение с ртутью в рамках ТС Таможенные регламенты     Анализ импорта и экспорта ртути в Республике Казахстан </vt:lpstr>
      <vt:lpstr>Отрасли применения ртути </vt:lpstr>
      <vt:lpstr>Обращение с ртутью в рамках ТС Таможенные регламенты </vt:lpstr>
      <vt:lpstr>1.2 Опасные отходы, ввоз которых на территорию таможенного союза запрещен</vt:lpstr>
      <vt:lpstr>2.3 Опасные отходы, ограниченные к перемещению через таможенную границу таможенного союза при ввозе и (или) вывозе</vt:lpstr>
      <vt:lpstr>  2.13 Ядовитые вещества, не являющиеся прекурсорами наркотических средств и психотропных веществ, ограниченные к перемещению через таможенную границу таможенного союза при ввозе </vt:lpstr>
      <vt:lpstr>Обращение с ртутью в рамках ТС Таможенные регламенты </vt:lpstr>
      <vt:lpstr>ВЕТЕРИНАРНО-САНИТАРНЫЕ ТРЕБОВАНИЯ </vt:lpstr>
      <vt:lpstr>ВЕТЕРИНАРНО-САНИТАРНЫЕ ТРЕБОВАНИЯ </vt:lpstr>
      <vt:lpstr>Презентация PowerPoint</vt:lpstr>
      <vt:lpstr>ВЕТЕРИНАРНЫЕ ТРЕБОВАНИЯ </vt:lpstr>
      <vt:lpstr>Обращение с ртутью в рамках ТС Таможенные регламенты </vt:lpstr>
      <vt:lpstr>Презентация PowerPoint</vt:lpstr>
      <vt:lpstr>Презентация PowerPoint</vt:lpstr>
      <vt:lpstr>Презентация PowerPoint</vt:lpstr>
      <vt:lpstr>Обращение с ртутью в рамках ТС Таможенные регламенты </vt:lpstr>
      <vt:lpstr>Презентация PowerPoint</vt:lpstr>
      <vt:lpstr>Обращение с ртутью в рамках ТС Таможенные регламенты </vt:lpstr>
      <vt:lpstr>Презентация PowerPoint</vt:lpstr>
      <vt:lpstr>Презентация PowerPoint</vt:lpstr>
      <vt:lpstr>Обращение с ртутью в рамках ТС Таможенные регламенты </vt:lpstr>
      <vt:lpstr>Презентация PowerPoint</vt:lpstr>
      <vt:lpstr>Обращение с ртутью в рамках ТС Таможенные регламенты </vt:lpstr>
      <vt:lpstr>Презентация PowerPoint</vt:lpstr>
      <vt:lpstr>Допустимое количество миграции и предельно допустимая концентрация химических веществ, выделяющихся из компонентов (материалов) средств индивидуальной защиты </vt:lpstr>
      <vt:lpstr>Презентация PowerPoint</vt:lpstr>
      <vt:lpstr>Анализ импорта и экспорта ртути в Республике Казахстан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ИНФОРМАЦИЯ</vt:lpstr>
      <vt:lpstr>Презентация PowerPoint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• Обращение с ртутью в рамках ТС. Таможенные регламенты. Анализ импорта и экспорта ртути в Республике Казахстан. </dc:title>
  <dc:creator>user</dc:creator>
  <cp:lastModifiedBy>пользователь Microsoft Office</cp:lastModifiedBy>
  <cp:revision>29</cp:revision>
  <dcterms:created xsi:type="dcterms:W3CDTF">2018-06-27T18:30:00Z</dcterms:created>
  <dcterms:modified xsi:type="dcterms:W3CDTF">2019-02-25T04:05:03Z</dcterms:modified>
</cp:coreProperties>
</file>