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8" r:id="rId2"/>
    <p:sldId id="288" r:id="rId3"/>
    <p:sldId id="260" r:id="rId4"/>
    <p:sldId id="261" r:id="rId5"/>
    <p:sldId id="275" r:id="rId6"/>
    <p:sldId id="264" r:id="rId7"/>
    <p:sldId id="277" r:id="rId8"/>
    <p:sldId id="280" r:id="rId9"/>
    <p:sldId id="278" r:id="rId10"/>
    <p:sldId id="28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994CE-F911-44D1-B33E-9CE2514BFE7B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7416227-D78D-43C6-83D5-55EC2F3C2D3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о РВПЗ был принят на внеочередном совещании Сторон </a:t>
          </a:r>
          <a:r>
            <a:rPr lang="ru-RU" sz="21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Орхусской</a:t>
          </a:r>
          <a:r>
            <a:rPr lang="ru-RU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Конвенции 21 мая 2003 г. в рамках проходившей в Киеве пятой Конференции министров «Окружающая среда для Европы»</a:t>
          </a:r>
          <a:r>
            <a:rPr lang="ru-RU" sz="2100" dirty="0">
              <a:latin typeface="Arial" pitchFamily="34" charset="0"/>
              <a:cs typeface="Arial" pitchFamily="34" charset="0"/>
            </a:rPr>
            <a:t> </a:t>
          </a:r>
        </a:p>
      </dgm:t>
    </dgm:pt>
    <dgm:pt modelId="{C313636F-D2D4-41CE-9B85-5E89D9AF38F1}" type="parTrans" cxnId="{542E1693-AC39-48D5-B7F9-04AFC225CB0D}">
      <dgm:prSet/>
      <dgm:spPr/>
      <dgm:t>
        <a:bodyPr/>
        <a:lstStyle/>
        <a:p>
          <a:endParaRPr lang="ru-RU" sz="1800"/>
        </a:p>
      </dgm:t>
    </dgm:pt>
    <dgm:pt modelId="{EA78292F-29A6-4A8E-BFC3-1D80A38562AE}" type="sibTrans" cxnId="{542E1693-AC39-48D5-B7F9-04AFC225CB0D}">
      <dgm:prSet/>
      <dgm:spPr/>
      <dgm:t>
        <a:bodyPr/>
        <a:lstStyle/>
        <a:p>
          <a:endParaRPr lang="ru-RU" sz="1800"/>
        </a:p>
      </dgm:t>
    </dgm:pt>
    <dgm:pt modelId="{D815F75B-8B95-49E2-9C33-89CB605499C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вступил в силу 8 октября 2009 г. после того, как его ратифицировали 16 государств</a:t>
          </a:r>
        </a:p>
      </dgm:t>
    </dgm:pt>
    <dgm:pt modelId="{BCEBC6C0-5703-4FCE-B85D-3543D21AE3C2}" type="parTrans" cxnId="{AD16A41F-EBB6-465A-B8E7-0396DF7C84F8}">
      <dgm:prSet/>
      <dgm:spPr/>
      <dgm:t>
        <a:bodyPr/>
        <a:lstStyle/>
        <a:p>
          <a:endParaRPr lang="ru-RU" sz="1800"/>
        </a:p>
      </dgm:t>
    </dgm:pt>
    <dgm:pt modelId="{976AFD0D-6E14-43C4-B1AA-3F46D33CC162}" type="sibTrans" cxnId="{AD16A41F-EBB6-465A-B8E7-0396DF7C84F8}">
      <dgm:prSet/>
      <dgm:spPr/>
      <dgm:t>
        <a:bodyPr/>
        <a:lstStyle/>
        <a:p>
          <a:endParaRPr lang="ru-RU" sz="1800"/>
        </a:p>
      </dgm:t>
    </dgm:pt>
    <dgm:pt modelId="{149AD1A4-36D7-497D-9EE1-A8FE1BFD204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является первым юридически обязательным международным документом о регистрах выбросов и переносе загрязнителей </a:t>
          </a:r>
        </a:p>
      </dgm:t>
    </dgm:pt>
    <dgm:pt modelId="{4F2F7786-DD1E-43C5-B114-31C9FAF6EE0C}" type="parTrans" cxnId="{BA726439-4068-43A7-A0AA-6757A37DA61D}">
      <dgm:prSet/>
      <dgm:spPr/>
      <dgm:t>
        <a:bodyPr/>
        <a:lstStyle/>
        <a:p>
          <a:endParaRPr lang="ru-RU" sz="1800"/>
        </a:p>
      </dgm:t>
    </dgm:pt>
    <dgm:pt modelId="{48AB11C4-FBC0-4C8E-A2F5-EE79FFFA4527}" type="sibTrans" cxnId="{BA726439-4068-43A7-A0AA-6757A37DA61D}">
      <dgm:prSet/>
      <dgm:spPr/>
      <dgm:t>
        <a:bodyPr/>
        <a:lstStyle/>
        <a:p>
          <a:endParaRPr lang="ru-RU" sz="1800"/>
        </a:p>
      </dgm:t>
    </dgm:pt>
    <dgm:pt modelId="{E393C709-289E-4755-8F2E-48C4566B6BD1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  - </a:t>
          </a:r>
          <a:r>
            <a:rPr lang="ru-RU" sz="2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расширение доступа общественности к информации, содействии участию общественности и внесении вклада в предупреждение и сокращение загрязнения</a:t>
          </a:r>
        </a:p>
      </dgm:t>
    </dgm:pt>
    <dgm:pt modelId="{63E6ED91-735F-4AFC-A8A6-76A62788BE61}" type="parTrans" cxnId="{D357DBA0-41C9-4D38-A683-F3933A589E4C}">
      <dgm:prSet/>
      <dgm:spPr/>
      <dgm:t>
        <a:bodyPr/>
        <a:lstStyle/>
        <a:p>
          <a:endParaRPr lang="ru-RU" sz="1800"/>
        </a:p>
      </dgm:t>
    </dgm:pt>
    <dgm:pt modelId="{F125F71F-840F-4EAF-BCDF-15DE7A3E7F23}" type="sibTrans" cxnId="{D357DBA0-41C9-4D38-A683-F3933A589E4C}">
      <dgm:prSet/>
      <dgm:spPr/>
      <dgm:t>
        <a:bodyPr/>
        <a:lstStyle/>
        <a:p>
          <a:endParaRPr lang="ru-RU" sz="1800"/>
        </a:p>
      </dgm:t>
    </dgm:pt>
    <dgm:pt modelId="{FE526367-0C48-4409-82B4-88182386524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может быть подписан всеми государствами, включая те государства, которые не ратифицировали </a:t>
          </a:r>
          <a:r>
            <a:rPr lang="ru-RU" sz="22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Орхусскую</a:t>
          </a:r>
          <a:r>
            <a: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Конвенцию, а также государствами, не являющимися членами ЕЭК ООН.</a:t>
          </a:r>
        </a:p>
      </dgm:t>
    </dgm:pt>
    <dgm:pt modelId="{2A84AEB1-CA91-4384-9C9E-C9E9B6768504}" type="parTrans" cxnId="{FC2BC393-CD3B-4C2F-9F55-77F8EEBACDB4}">
      <dgm:prSet/>
      <dgm:spPr/>
      <dgm:t>
        <a:bodyPr/>
        <a:lstStyle/>
        <a:p>
          <a:endParaRPr lang="ru-RU" sz="1800"/>
        </a:p>
      </dgm:t>
    </dgm:pt>
    <dgm:pt modelId="{CCC89147-B0C9-4048-A9D9-FE9EC9F44CC0}" type="sibTrans" cxnId="{FC2BC393-CD3B-4C2F-9F55-77F8EEBACDB4}">
      <dgm:prSet/>
      <dgm:spPr/>
      <dgm:t>
        <a:bodyPr/>
        <a:lstStyle/>
        <a:p>
          <a:endParaRPr lang="ru-RU" sz="1800"/>
        </a:p>
      </dgm:t>
    </dgm:pt>
    <dgm:pt modelId="{BE412069-87CC-456C-850B-04C07CDAE7A1}" type="pres">
      <dgm:prSet presAssocID="{6B8994CE-F911-44D1-B33E-9CE2514BFE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21675E-19B9-4C50-8CDD-DAC915FD4FA8}" type="pres">
      <dgm:prSet presAssocID="{17416227-D78D-43C6-83D5-55EC2F3C2D30}" presName="node" presStyleLbl="node1" presStyleIdx="0" presStyleCnt="5" custScaleX="120584" custScaleY="169265" custLinFactNeighborX="3408" custLinFactNeighborY="1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D38D5-7B34-449A-A299-56EA3F047445}" type="pres">
      <dgm:prSet presAssocID="{EA78292F-29A6-4A8E-BFC3-1D80A38562AE}" presName="sibTrans" presStyleCnt="0"/>
      <dgm:spPr/>
    </dgm:pt>
    <dgm:pt modelId="{E3190528-08B7-4838-981C-29FC145861FB}" type="pres">
      <dgm:prSet presAssocID="{D815F75B-8B95-49E2-9C33-89CB605499C8}" presName="node" presStyleLbl="node1" presStyleIdx="1" presStyleCnt="5" custScaleX="112189" custScaleY="144456" custLinFactNeighborX="-1260" custLinFactNeighborY="4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444A4-24C0-4A91-B9F3-33A9C87CFFC6}" type="pres">
      <dgm:prSet presAssocID="{976AFD0D-6E14-43C4-B1AA-3F46D33CC162}" presName="sibTrans" presStyleCnt="0"/>
      <dgm:spPr/>
    </dgm:pt>
    <dgm:pt modelId="{1D3493AC-BA23-406E-B85C-D61A418DC753}" type="pres">
      <dgm:prSet presAssocID="{149AD1A4-36D7-497D-9EE1-A8FE1BFD204E}" presName="node" presStyleLbl="node1" presStyleIdx="2" presStyleCnt="5" custScaleX="121799" custScaleY="163353" custLinFactNeighborX="-4423" custLinFactNeighborY="-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4796F-C1AB-4C7C-97A4-0C916C705BCF}" type="pres">
      <dgm:prSet presAssocID="{48AB11C4-FBC0-4C8E-A2F5-EE79FFFA4527}" presName="sibTrans" presStyleCnt="0"/>
      <dgm:spPr/>
    </dgm:pt>
    <dgm:pt modelId="{3491B862-2F62-4371-8F7D-93658BADA701}" type="pres">
      <dgm:prSet presAssocID="{E393C709-289E-4755-8F2E-48C4566B6BD1}" presName="node" presStyleLbl="node1" presStyleIdx="3" presStyleCnt="5" custScaleX="155355" custScaleY="131032" custLinFactNeighborX="-20094" custLinFactNeighborY="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F0427-B062-42FB-BFA2-77543B579FA1}" type="pres">
      <dgm:prSet presAssocID="{F125F71F-840F-4EAF-BCDF-15DE7A3E7F23}" presName="sibTrans" presStyleCnt="0"/>
      <dgm:spPr/>
    </dgm:pt>
    <dgm:pt modelId="{27EEA7BC-1EFD-40BA-A900-9C0FAFE693B5}" type="pres">
      <dgm:prSet presAssocID="{FE526367-0C48-4409-82B4-881823865244}" presName="node" presStyleLbl="node1" presStyleIdx="4" presStyleCnt="5" custScaleX="159497" custScaleY="133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E1693-AC39-48D5-B7F9-04AFC225CB0D}" srcId="{6B8994CE-F911-44D1-B33E-9CE2514BFE7B}" destId="{17416227-D78D-43C6-83D5-55EC2F3C2D30}" srcOrd="0" destOrd="0" parTransId="{C313636F-D2D4-41CE-9B85-5E89D9AF38F1}" sibTransId="{EA78292F-29A6-4A8E-BFC3-1D80A38562AE}"/>
    <dgm:cxn modelId="{02B060CB-BFC0-4B71-94CC-FCAED0F21C81}" type="presOf" srcId="{E393C709-289E-4755-8F2E-48C4566B6BD1}" destId="{3491B862-2F62-4371-8F7D-93658BADA701}" srcOrd="0" destOrd="0" presId="urn:microsoft.com/office/officeart/2005/8/layout/default#1"/>
    <dgm:cxn modelId="{7880EAF4-D5EA-4C3C-8823-535A9DC726E6}" type="presOf" srcId="{149AD1A4-36D7-497D-9EE1-A8FE1BFD204E}" destId="{1D3493AC-BA23-406E-B85C-D61A418DC753}" srcOrd="0" destOrd="0" presId="urn:microsoft.com/office/officeart/2005/8/layout/default#1"/>
    <dgm:cxn modelId="{D357DBA0-41C9-4D38-A683-F3933A589E4C}" srcId="{6B8994CE-F911-44D1-B33E-9CE2514BFE7B}" destId="{E393C709-289E-4755-8F2E-48C4566B6BD1}" srcOrd="3" destOrd="0" parTransId="{63E6ED91-735F-4AFC-A8A6-76A62788BE61}" sibTransId="{F125F71F-840F-4EAF-BCDF-15DE7A3E7F23}"/>
    <dgm:cxn modelId="{FC2BC393-CD3B-4C2F-9F55-77F8EEBACDB4}" srcId="{6B8994CE-F911-44D1-B33E-9CE2514BFE7B}" destId="{FE526367-0C48-4409-82B4-881823865244}" srcOrd="4" destOrd="0" parTransId="{2A84AEB1-CA91-4384-9C9E-C9E9B6768504}" sibTransId="{CCC89147-B0C9-4048-A9D9-FE9EC9F44CC0}"/>
    <dgm:cxn modelId="{3FDF4D04-6F8F-4633-A988-7B7163427652}" type="presOf" srcId="{D815F75B-8B95-49E2-9C33-89CB605499C8}" destId="{E3190528-08B7-4838-981C-29FC145861FB}" srcOrd="0" destOrd="0" presId="urn:microsoft.com/office/officeart/2005/8/layout/default#1"/>
    <dgm:cxn modelId="{97EFF8AD-4BE5-4AAE-A21F-6433A6CCAC9D}" type="presOf" srcId="{6B8994CE-F911-44D1-B33E-9CE2514BFE7B}" destId="{BE412069-87CC-456C-850B-04C07CDAE7A1}" srcOrd="0" destOrd="0" presId="urn:microsoft.com/office/officeart/2005/8/layout/default#1"/>
    <dgm:cxn modelId="{BA726439-4068-43A7-A0AA-6757A37DA61D}" srcId="{6B8994CE-F911-44D1-B33E-9CE2514BFE7B}" destId="{149AD1A4-36D7-497D-9EE1-A8FE1BFD204E}" srcOrd="2" destOrd="0" parTransId="{4F2F7786-DD1E-43C5-B114-31C9FAF6EE0C}" sibTransId="{48AB11C4-FBC0-4C8E-A2F5-EE79FFFA4527}"/>
    <dgm:cxn modelId="{1B53F035-EA82-4DC9-AEFC-C55C26A35DBB}" type="presOf" srcId="{FE526367-0C48-4409-82B4-881823865244}" destId="{27EEA7BC-1EFD-40BA-A900-9C0FAFE693B5}" srcOrd="0" destOrd="0" presId="urn:microsoft.com/office/officeart/2005/8/layout/default#1"/>
    <dgm:cxn modelId="{A6D72899-9E68-462D-A39B-443E0C772625}" type="presOf" srcId="{17416227-D78D-43C6-83D5-55EC2F3C2D30}" destId="{EB21675E-19B9-4C50-8CDD-DAC915FD4FA8}" srcOrd="0" destOrd="0" presId="urn:microsoft.com/office/officeart/2005/8/layout/default#1"/>
    <dgm:cxn modelId="{AD16A41F-EBB6-465A-B8E7-0396DF7C84F8}" srcId="{6B8994CE-F911-44D1-B33E-9CE2514BFE7B}" destId="{D815F75B-8B95-49E2-9C33-89CB605499C8}" srcOrd="1" destOrd="0" parTransId="{BCEBC6C0-5703-4FCE-B85D-3543D21AE3C2}" sibTransId="{976AFD0D-6E14-43C4-B1AA-3F46D33CC162}"/>
    <dgm:cxn modelId="{4E049749-5AE7-4FC0-ADCA-05BF06DDE5A2}" type="presParOf" srcId="{BE412069-87CC-456C-850B-04C07CDAE7A1}" destId="{EB21675E-19B9-4C50-8CDD-DAC915FD4FA8}" srcOrd="0" destOrd="0" presId="urn:microsoft.com/office/officeart/2005/8/layout/default#1"/>
    <dgm:cxn modelId="{7BFE97B1-3AA9-4EAB-B73B-A0A20EA51D2E}" type="presParOf" srcId="{BE412069-87CC-456C-850B-04C07CDAE7A1}" destId="{216D38D5-7B34-449A-A299-56EA3F047445}" srcOrd="1" destOrd="0" presId="urn:microsoft.com/office/officeart/2005/8/layout/default#1"/>
    <dgm:cxn modelId="{6CEA5A6C-169D-43DA-ADAC-FE48167919EA}" type="presParOf" srcId="{BE412069-87CC-456C-850B-04C07CDAE7A1}" destId="{E3190528-08B7-4838-981C-29FC145861FB}" srcOrd="2" destOrd="0" presId="urn:microsoft.com/office/officeart/2005/8/layout/default#1"/>
    <dgm:cxn modelId="{B0D35747-8AA2-4D5A-9F7E-457605D04F9A}" type="presParOf" srcId="{BE412069-87CC-456C-850B-04C07CDAE7A1}" destId="{653444A4-24C0-4A91-B9F3-33A9C87CFFC6}" srcOrd="3" destOrd="0" presId="urn:microsoft.com/office/officeart/2005/8/layout/default#1"/>
    <dgm:cxn modelId="{6231C8F4-3F1C-457B-99B2-D8147F87615E}" type="presParOf" srcId="{BE412069-87CC-456C-850B-04C07CDAE7A1}" destId="{1D3493AC-BA23-406E-B85C-D61A418DC753}" srcOrd="4" destOrd="0" presId="urn:microsoft.com/office/officeart/2005/8/layout/default#1"/>
    <dgm:cxn modelId="{102544C1-2556-4741-85A2-C737AD5035DD}" type="presParOf" srcId="{BE412069-87CC-456C-850B-04C07CDAE7A1}" destId="{8D24796F-C1AB-4C7C-97A4-0C916C705BCF}" srcOrd="5" destOrd="0" presId="urn:microsoft.com/office/officeart/2005/8/layout/default#1"/>
    <dgm:cxn modelId="{7C89CC47-7264-4835-AB6C-0953501396F7}" type="presParOf" srcId="{BE412069-87CC-456C-850B-04C07CDAE7A1}" destId="{3491B862-2F62-4371-8F7D-93658BADA701}" srcOrd="6" destOrd="0" presId="urn:microsoft.com/office/officeart/2005/8/layout/default#1"/>
    <dgm:cxn modelId="{8F6CA3D1-A9AA-41C2-8909-B67E8C64F404}" type="presParOf" srcId="{BE412069-87CC-456C-850B-04C07CDAE7A1}" destId="{3C3F0427-B062-42FB-BFA2-77543B579FA1}" srcOrd="7" destOrd="0" presId="urn:microsoft.com/office/officeart/2005/8/layout/default#1"/>
    <dgm:cxn modelId="{44A37515-4AA8-46C1-9E1B-8880AD24E8A4}" type="presParOf" srcId="{BE412069-87CC-456C-850B-04C07CDAE7A1}" destId="{27EEA7BC-1EFD-40BA-A900-9C0FAFE693B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B9A5CE-EDF6-4F54-9989-053464153C3E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F3E75DC-6BE0-4630-98D1-710C53E06925}">
      <dgm:prSet custT="1"/>
      <dgm:spPr>
        <a:ln w="38100"/>
      </dgm:spPr>
      <dgm:t>
        <a:bodyPr/>
        <a:lstStyle/>
        <a:p>
          <a:pPr rtl="0"/>
          <a:r>
            <a:rPr lang="ru-RU" sz="2800" b="1" dirty="0"/>
            <a:t>Включает в себя данные по каждому отдельному предприятию, по каждому отдельному загрязняющему веществу, по каждому отдельному загрязняющему веществу и виду отходов в случае транспортируемых веществ</a:t>
          </a:r>
          <a:r>
            <a:rPr lang="ru-RU" sz="2300" b="1" dirty="0"/>
            <a:t>. </a:t>
          </a:r>
          <a:endParaRPr lang="ru-RU" sz="2300" dirty="0"/>
        </a:p>
      </dgm:t>
    </dgm:pt>
    <dgm:pt modelId="{DD472DFD-180D-41A2-A8C7-D8DAAA1F3E36}" type="parTrans" cxnId="{2AE1ABA6-7727-4FE9-B84A-4D242C8198E6}">
      <dgm:prSet/>
      <dgm:spPr/>
      <dgm:t>
        <a:bodyPr/>
        <a:lstStyle/>
        <a:p>
          <a:endParaRPr lang="ru-RU"/>
        </a:p>
      </dgm:t>
    </dgm:pt>
    <dgm:pt modelId="{C2A9BC37-34D9-4336-A7A4-D2C02D306689}" type="sibTrans" cxnId="{2AE1ABA6-7727-4FE9-B84A-4D242C8198E6}">
      <dgm:prSet/>
      <dgm:spPr/>
      <dgm:t>
        <a:bodyPr/>
        <a:lstStyle/>
        <a:p>
          <a:endParaRPr lang="ru-RU"/>
        </a:p>
      </dgm:t>
    </dgm:pt>
    <dgm:pt modelId="{509DBB2E-4C85-4DCF-9F06-0A66F9C3BE86}" type="pres">
      <dgm:prSet presAssocID="{CEB9A5CE-EDF6-4F54-9989-053464153C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7A70F2-6354-4CD0-8000-BFCFC8DB41EC}" type="pres">
      <dgm:prSet presAssocID="{EF3E75DC-6BE0-4630-98D1-710C53E06925}" presName="parentText" presStyleLbl="node1" presStyleIdx="0" presStyleCnt="1" custScaleY="5227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62467E-1997-4B54-B424-97C911762AF8}" type="presOf" srcId="{CEB9A5CE-EDF6-4F54-9989-053464153C3E}" destId="{509DBB2E-4C85-4DCF-9F06-0A66F9C3BE86}" srcOrd="0" destOrd="0" presId="urn:microsoft.com/office/officeart/2005/8/layout/vList2"/>
    <dgm:cxn modelId="{38E03222-284A-44F8-B7BA-B6E2BBBE2131}" type="presOf" srcId="{EF3E75DC-6BE0-4630-98D1-710C53E06925}" destId="{067A70F2-6354-4CD0-8000-BFCFC8DB41EC}" srcOrd="0" destOrd="0" presId="urn:microsoft.com/office/officeart/2005/8/layout/vList2"/>
    <dgm:cxn modelId="{2AE1ABA6-7727-4FE9-B84A-4D242C8198E6}" srcId="{CEB9A5CE-EDF6-4F54-9989-053464153C3E}" destId="{EF3E75DC-6BE0-4630-98D1-710C53E06925}" srcOrd="0" destOrd="0" parTransId="{DD472DFD-180D-41A2-A8C7-D8DAAA1F3E36}" sibTransId="{C2A9BC37-34D9-4336-A7A4-D2C02D306689}"/>
    <dgm:cxn modelId="{A418FB87-47A3-45D7-B499-F7E3BEA52111}" type="presParOf" srcId="{509DBB2E-4C85-4DCF-9F06-0A66F9C3BE86}" destId="{067A70F2-6354-4CD0-8000-BFCFC8DB41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12A353-B2D6-490D-9A79-1D7D2784C1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A933C-D226-429A-9668-EF923F4A96A9}">
      <dgm:prSet custT="1"/>
      <dgm:spPr>
        <a:solidFill>
          <a:schemeClr val="accent6">
            <a:lumMod val="20000"/>
            <a:lumOff val="80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ru-RU" sz="24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Природопользователи</a:t>
          </a:r>
          <a:r>
            <a: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имеющие объекты I категории, ежегодно до 1 апреля предоставляют информацию за предыдущий год в соответствии с Правилами ведения Государственного регистра выбросов и переноса загрязнителей, утверждаемыми уполномоченным органом в области охраны окружающей среды</a:t>
          </a:r>
        </a:p>
      </dgm:t>
    </dgm:pt>
    <dgm:pt modelId="{CC7D1E8D-403A-404B-89E9-C1E0C22EF366}" type="parTrans" cxnId="{45DAF02D-97C8-4AAF-9866-DDB710F79626}">
      <dgm:prSet/>
      <dgm:spPr/>
      <dgm:t>
        <a:bodyPr/>
        <a:lstStyle/>
        <a:p>
          <a:endParaRPr lang="ru-RU"/>
        </a:p>
      </dgm:t>
    </dgm:pt>
    <dgm:pt modelId="{EF20B37B-8E95-468A-9A6E-9BA7691CBEE8}" type="sibTrans" cxnId="{45DAF02D-97C8-4AAF-9866-DDB710F79626}">
      <dgm:prSet/>
      <dgm:spPr/>
      <dgm:t>
        <a:bodyPr/>
        <a:lstStyle/>
        <a:p>
          <a:endParaRPr lang="ru-RU"/>
        </a:p>
      </dgm:t>
    </dgm:pt>
    <dgm:pt modelId="{576976CC-DD46-4951-B9C3-E04F375004B0}">
      <dgm:prSet custT="1"/>
      <dgm:spPr>
        <a:solidFill>
          <a:schemeClr val="accent1">
            <a:lumMod val="20000"/>
            <a:lumOff val="80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соответствии с пунктом 3 статьи 160 Кодекса ГРВПЗ содержит информацию о предельно допустимых концентрациях загрязняющих веществ, их влиянии на здоровье и окружающую среду, а также другую научно обоснованную информацию по выбросам и переносам загрязнителей и информацию о </a:t>
          </a:r>
          <a:r>
            <a:rPr lang="ru-RU" sz="24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природопользователях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0F86E40-A51B-432B-BB1B-D62CC42C6A76}" type="parTrans" cxnId="{2A0CD7FF-63BC-4300-A4EE-CB051B291BA9}">
      <dgm:prSet/>
      <dgm:spPr/>
      <dgm:t>
        <a:bodyPr/>
        <a:lstStyle/>
        <a:p>
          <a:endParaRPr lang="ru-RU"/>
        </a:p>
      </dgm:t>
    </dgm:pt>
    <dgm:pt modelId="{4D676707-2A8F-425F-9D0A-1D64DBC41143}" type="sibTrans" cxnId="{2A0CD7FF-63BC-4300-A4EE-CB051B291BA9}">
      <dgm:prSet/>
      <dgm:spPr/>
      <dgm:t>
        <a:bodyPr/>
        <a:lstStyle/>
        <a:p>
          <a:endParaRPr lang="ru-RU"/>
        </a:p>
      </dgm:t>
    </dgm:pt>
    <dgm:pt modelId="{7A8F410B-4485-43A5-AEAB-B4B087E4BDCF}" type="pres">
      <dgm:prSet presAssocID="{4912A353-B2D6-490D-9A79-1D7D2784C1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14C659-9757-4DC9-95D6-F44D5516E1B9}" type="pres">
      <dgm:prSet presAssocID="{D91A933C-D226-429A-9668-EF923F4A96A9}" presName="linNode" presStyleCnt="0"/>
      <dgm:spPr/>
    </dgm:pt>
    <dgm:pt modelId="{D2C620B5-B83D-41D0-BF03-CD45A57B7019}" type="pres">
      <dgm:prSet presAssocID="{D91A933C-D226-429A-9668-EF923F4A96A9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37BC8-4276-4172-9513-017BA8225886}" type="pres">
      <dgm:prSet presAssocID="{EF20B37B-8E95-468A-9A6E-9BA7691CBEE8}" presName="sp" presStyleCnt="0"/>
      <dgm:spPr/>
    </dgm:pt>
    <dgm:pt modelId="{1135C00B-B3C3-49BC-8292-AEF0EBEC151E}" type="pres">
      <dgm:prSet presAssocID="{576976CC-DD46-4951-B9C3-E04F375004B0}" presName="linNode" presStyleCnt="0"/>
      <dgm:spPr/>
    </dgm:pt>
    <dgm:pt modelId="{83CC521E-032F-4F84-BA33-A8F296827654}" type="pres">
      <dgm:prSet presAssocID="{576976CC-DD46-4951-B9C3-E04F375004B0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E317F-CC17-4FB9-B21F-9818AB5C5EA7}" type="presOf" srcId="{576976CC-DD46-4951-B9C3-E04F375004B0}" destId="{83CC521E-032F-4F84-BA33-A8F296827654}" srcOrd="0" destOrd="0" presId="urn:microsoft.com/office/officeart/2005/8/layout/vList5"/>
    <dgm:cxn modelId="{45DAF02D-97C8-4AAF-9866-DDB710F79626}" srcId="{4912A353-B2D6-490D-9A79-1D7D2784C187}" destId="{D91A933C-D226-429A-9668-EF923F4A96A9}" srcOrd="0" destOrd="0" parTransId="{CC7D1E8D-403A-404B-89E9-C1E0C22EF366}" sibTransId="{EF20B37B-8E95-468A-9A6E-9BA7691CBEE8}"/>
    <dgm:cxn modelId="{2A0CD7FF-63BC-4300-A4EE-CB051B291BA9}" srcId="{4912A353-B2D6-490D-9A79-1D7D2784C187}" destId="{576976CC-DD46-4951-B9C3-E04F375004B0}" srcOrd="1" destOrd="0" parTransId="{F0F86E40-A51B-432B-BB1B-D62CC42C6A76}" sibTransId="{4D676707-2A8F-425F-9D0A-1D64DBC41143}"/>
    <dgm:cxn modelId="{FD0DE49E-3357-4C20-9FB9-636E32D9A727}" type="presOf" srcId="{4912A353-B2D6-490D-9A79-1D7D2784C187}" destId="{7A8F410B-4485-43A5-AEAB-B4B087E4BDCF}" srcOrd="0" destOrd="0" presId="urn:microsoft.com/office/officeart/2005/8/layout/vList5"/>
    <dgm:cxn modelId="{A1B3C570-472D-4997-9124-5BFDFAF6A616}" type="presOf" srcId="{D91A933C-D226-429A-9668-EF923F4A96A9}" destId="{D2C620B5-B83D-41D0-BF03-CD45A57B7019}" srcOrd="0" destOrd="0" presId="urn:microsoft.com/office/officeart/2005/8/layout/vList5"/>
    <dgm:cxn modelId="{C4855FDF-E61E-492B-8512-CFF2AF5D8077}" type="presParOf" srcId="{7A8F410B-4485-43A5-AEAB-B4B087E4BDCF}" destId="{EB14C659-9757-4DC9-95D6-F44D5516E1B9}" srcOrd="0" destOrd="0" presId="urn:microsoft.com/office/officeart/2005/8/layout/vList5"/>
    <dgm:cxn modelId="{157D17D8-6BB2-4A66-9FCF-72EFFF9865CA}" type="presParOf" srcId="{EB14C659-9757-4DC9-95D6-F44D5516E1B9}" destId="{D2C620B5-B83D-41D0-BF03-CD45A57B7019}" srcOrd="0" destOrd="0" presId="urn:microsoft.com/office/officeart/2005/8/layout/vList5"/>
    <dgm:cxn modelId="{732BE045-0361-4C29-AA62-460FCC9785CA}" type="presParOf" srcId="{7A8F410B-4485-43A5-AEAB-B4B087E4BDCF}" destId="{EED37BC8-4276-4172-9513-017BA8225886}" srcOrd="1" destOrd="0" presId="urn:microsoft.com/office/officeart/2005/8/layout/vList5"/>
    <dgm:cxn modelId="{F2A594ED-D5C9-41B9-B46B-423F468E5840}" type="presParOf" srcId="{7A8F410B-4485-43A5-AEAB-B4B087E4BDCF}" destId="{1135C00B-B3C3-49BC-8292-AEF0EBEC151E}" srcOrd="2" destOrd="0" presId="urn:microsoft.com/office/officeart/2005/8/layout/vList5"/>
    <dgm:cxn modelId="{6B1CCE18-9DA1-4E2C-8D6A-B9E9AE5694E2}" type="presParOf" srcId="{1135C00B-B3C3-49BC-8292-AEF0EBEC151E}" destId="{83CC521E-032F-4F84-BA33-A8F29682765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B6029D-672F-4AB2-9638-57FC7C01E937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1736191-84E6-4830-9358-F9EC213CC68D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800" b="1" dirty="0" err="1">
              <a:latin typeface="Arial" pitchFamily="34" charset="0"/>
              <a:cs typeface="Arial" pitchFamily="34" charset="0"/>
            </a:rPr>
            <a:t>Природопользователи</a:t>
          </a:r>
          <a:r>
            <a:rPr lang="ru-RU" sz="2800" b="1" dirty="0">
              <a:latin typeface="Arial" pitchFamily="34" charset="0"/>
              <a:cs typeface="Arial" pitchFamily="34" charset="0"/>
            </a:rPr>
            <a:t>, имеющие объекты I категории ежегодно до 1 апреля предоставляют в территориальный орган уполномоченного органа по охране окружающей среды информацию за предыдущий год в соответствии с Правилами ведения ГРВПЗ</a:t>
          </a:r>
        </a:p>
      </dgm:t>
    </dgm:pt>
    <dgm:pt modelId="{7FFF4741-AEC7-4849-945A-24C0317D2BAA}" type="parTrans" cxnId="{5E8EDEB5-E096-412C-A512-0FD5FE25A6DA}">
      <dgm:prSet/>
      <dgm:spPr/>
      <dgm:t>
        <a:bodyPr/>
        <a:lstStyle/>
        <a:p>
          <a:endParaRPr lang="ru-RU"/>
        </a:p>
      </dgm:t>
    </dgm:pt>
    <dgm:pt modelId="{F3E86804-BDF4-4B71-BD5D-75828A675206}" type="sibTrans" cxnId="{5E8EDEB5-E096-412C-A512-0FD5FE25A6DA}">
      <dgm:prSet/>
      <dgm:spPr/>
      <dgm:t>
        <a:bodyPr/>
        <a:lstStyle/>
        <a:p>
          <a:endParaRPr lang="ru-RU"/>
        </a:p>
      </dgm:t>
    </dgm:pt>
    <dgm:pt modelId="{B7C6D61E-AA3B-4B96-83F5-C7192C66ABA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800" b="1" dirty="0">
              <a:latin typeface="Arial" pitchFamily="34" charset="0"/>
              <a:cs typeface="Arial" pitchFamily="34" charset="0"/>
            </a:rPr>
            <a:t>Территориальный орган в течение второго квартала года, следующего за отчетным годом, предоставляет в уполномоченный орган, в электронной форме, согласно описи, информацию,  указанную в пункте 6 Правил ведения ГРВПЗ</a:t>
          </a:r>
        </a:p>
      </dgm:t>
    </dgm:pt>
    <dgm:pt modelId="{B97BDBB3-A36B-4423-BE85-51B872239663}" type="parTrans" cxnId="{F166EAC7-413C-43DE-9144-F75438588D5E}">
      <dgm:prSet/>
      <dgm:spPr/>
      <dgm:t>
        <a:bodyPr/>
        <a:lstStyle/>
        <a:p>
          <a:endParaRPr lang="ru-RU"/>
        </a:p>
      </dgm:t>
    </dgm:pt>
    <dgm:pt modelId="{F650128D-7DDC-4AE1-8BE5-6942481E6B84}" type="sibTrans" cxnId="{F166EAC7-413C-43DE-9144-F75438588D5E}">
      <dgm:prSet/>
      <dgm:spPr/>
      <dgm:t>
        <a:bodyPr/>
        <a:lstStyle/>
        <a:p>
          <a:endParaRPr lang="ru-RU"/>
        </a:p>
      </dgm:t>
    </dgm:pt>
    <dgm:pt modelId="{EBC27CF4-58FE-494D-B549-74C053998085}" type="pres">
      <dgm:prSet presAssocID="{60B6029D-672F-4AB2-9638-57FC7C01E9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4A05B3-217D-4244-AD60-3F317489E04F}" type="pres">
      <dgm:prSet presAssocID="{A1736191-84E6-4830-9358-F9EC213CC68D}" presName="parentText" presStyleLbl="node1" presStyleIdx="0" presStyleCnt="2" custScaleY="101674" custLinFactY="-36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10DA9-125E-4D5B-BF54-D141A61599F3}" type="pres">
      <dgm:prSet presAssocID="{F3E86804-BDF4-4B71-BD5D-75828A675206}" presName="spacer" presStyleCnt="0"/>
      <dgm:spPr/>
    </dgm:pt>
    <dgm:pt modelId="{FCCDB640-94F5-4F75-9D0A-EA1CCECD8725}" type="pres">
      <dgm:prSet presAssocID="{B7C6D61E-AA3B-4B96-83F5-C7192C66ABAC}" presName="parentText" presStyleLbl="node1" presStyleIdx="1" presStyleCnt="2" custScaleY="106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C8222B-E8ED-4514-B52E-D2A762E5C6C4}" type="presOf" srcId="{A1736191-84E6-4830-9358-F9EC213CC68D}" destId="{E34A05B3-217D-4244-AD60-3F317489E04F}" srcOrd="0" destOrd="0" presId="urn:microsoft.com/office/officeart/2005/8/layout/vList2"/>
    <dgm:cxn modelId="{BBFD1BD9-BE55-4B0D-BB7A-E902EFAC477C}" type="presOf" srcId="{60B6029D-672F-4AB2-9638-57FC7C01E937}" destId="{EBC27CF4-58FE-494D-B549-74C053998085}" srcOrd="0" destOrd="0" presId="urn:microsoft.com/office/officeart/2005/8/layout/vList2"/>
    <dgm:cxn modelId="{5935516D-3B20-4C6D-BDE4-5D8284336E36}" type="presOf" srcId="{B7C6D61E-AA3B-4B96-83F5-C7192C66ABAC}" destId="{FCCDB640-94F5-4F75-9D0A-EA1CCECD8725}" srcOrd="0" destOrd="0" presId="urn:microsoft.com/office/officeart/2005/8/layout/vList2"/>
    <dgm:cxn modelId="{F166EAC7-413C-43DE-9144-F75438588D5E}" srcId="{60B6029D-672F-4AB2-9638-57FC7C01E937}" destId="{B7C6D61E-AA3B-4B96-83F5-C7192C66ABAC}" srcOrd="1" destOrd="0" parTransId="{B97BDBB3-A36B-4423-BE85-51B872239663}" sibTransId="{F650128D-7DDC-4AE1-8BE5-6942481E6B84}"/>
    <dgm:cxn modelId="{5E8EDEB5-E096-412C-A512-0FD5FE25A6DA}" srcId="{60B6029D-672F-4AB2-9638-57FC7C01E937}" destId="{A1736191-84E6-4830-9358-F9EC213CC68D}" srcOrd="0" destOrd="0" parTransId="{7FFF4741-AEC7-4849-945A-24C0317D2BAA}" sibTransId="{F3E86804-BDF4-4B71-BD5D-75828A675206}"/>
    <dgm:cxn modelId="{238EA387-EA6B-4BF6-8103-B12A5E23DEEC}" type="presParOf" srcId="{EBC27CF4-58FE-494D-B549-74C053998085}" destId="{E34A05B3-217D-4244-AD60-3F317489E04F}" srcOrd="0" destOrd="0" presId="urn:microsoft.com/office/officeart/2005/8/layout/vList2"/>
    <dgm:cxn modelId="{E138C3F6-CAD7-4576-B00B-3B16C5C27024}" type="presParOf" srcId="{EBC27CF4-58FE-494D-B549-74C053998085}" destId="{10210DA9-125E-4D5B-BF54-D141A61599F3}" srcOrd="1" destOrd="0" presId="urn:microsoft.com/office/officeart/2005/8/layout/vList2"/>
    <dgm:cxn modelId="{E3F3ACC2-B6B9-494E-B34C-A66C2029A91A}" type="presParOf" srcId="{EBC27CF4-58FE-494D-B549-74C053998085}" destId="{FCCDB640-94F5-4F75-9D0A-EA1CCECD87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F41330-6E5A-407C-AFE1-A63DCF1B48A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7D00CAD-A77C-4273-A859-8D645B63EA79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/>
            <a:t>Уполномоченный орган размещает ГРВПЗ в открытом доступе, согласно пункта 2 статьи 163 Экологического Кодекса РК</a:t>
          </a:r>
        </a:p>
      </dgm:t>
    </dgm:pt>
    <dgm:pt modelId="{253D6371-C1EF-4686-8477-9E3655A4FDC6}" type="parTrans" cxnId="{19920BF4-3378-49C5-B2A1-48617E4B2AA7}">
      <dgm:prSet/>
      <dgm:spPr/>
      <dgm:t>
        <a:bodyPr/>
        <a:lstStyle/>
        <a:p>
          <a:endParaRPr lang="ru-RU"/>
        </a:p>
      </dgm:t>
    </dgm:pt>
    <dgm:pt modelId="{7025D166-A451-4BC4-B3CD-E7EC1382E40E}" type="sibTrans" cxnId="{19920BF4-3378-49C5-B2A1-48617E4B2AA7}">
      <dgm:prSet/>
      <dgm:spPr/>
      <dgm:t>
        <a:bodyPr/>
        <a:lstStyle/>
        <a:p>
          <a:endParaRPr lang="ru-RU"/>
        </a:p>
      </dgm:t>
    </dgm:pt>
    <dgm:pt modelId="{9B7DDEFE-751B-47BD-896F-EEAD117C75BC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/>
            <a:t>Так как ГРВПЗ является составной частью Государственного фонда экологической информации, сопровождает его  РГП  на ПХВ «Информационно-аналитический центр охраны окружающей среды» (ИАЦ)</a:t>
          </a:r>
        </a:p>
      </dgm:t>
    </dgm:pt>
    <dgm:pt modelId="{627D4066-ABD4-4220-9259-6296F0F3D45E}" type="parTrans" cxnId="{BFA05EB5-9C85-4229-9D10-3686AFC4FC31}">
      <dgm:prSet/>
      <dgm:spPr/>
      <dgm:t>
        <a:bodyPr/>
        <a:lstStyle/>
        <a:p>
          <a:endParaRPr lang="ru-RU"/>
        </a:p>
      </dgm:t>
    </dgm:pt>
    <dgm:pt modelId="{511DF382-3C62-4DC4-ACB5-DEDFC256752C}" type="sibTrans" cxnId="{BFA05EB5-9C85-4229-9D10-3686AFC4FC31}">
      <dgm:prSet/>
      <dgm:spPr/>
      <dgm:t>
        <a:bodyPr/>
        <a:lstStyle/>
        <a:p>
          <a:endParaRPr lang="ru-RU"/>
        </a:p>
      </dgm:t>
    </dgm:pt>
    <dgm:pt modelId="{2D112573-AAD5-41A4-A9FA-9E7D651A6FFD}" type="pres">
      <dgm:prSet presAssocID="{63F41330-6E5A-407C-AFE1-A63DCF1B48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EE435-A5C5-4774-BE4C-81CBF3FD0811}" type="pres">
      <dgm:prSet presAssocID="{57D00CAD-A77C-4273-A859-8D645B63EA79}" presName="parentText" presStyleLbl="node1" presStyleIdx="0" presStyleCnt="2" custScaleY="49241" custLinFactY="-366" custLinFactNeighborX="10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E2DC5-20E5-4298-A95C-BC07C5B8822E}" type="pres">
      <dgm:prSet presAssocID="{7025D166-A451-4BC4-B3CD-E7EC1382E40E}" presName="spacer" presStyleCnt="0"/>
      <dgm:spPr/>
    </dgm:pt>
    <dgm:pt modelId="{4FEE7B42-C274-4B49-9672-54783CB6251B}" type="pres">
      <dgm:prSet presAssocID="{9B7DDEFE-751B-47BD-896F-EEAD117C75BC}" presName="parentText" presStyleLbl="node1" presStyleIdx="1" presStyleCnt="2" custScaleY="745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5D6163-8F62-4498-8F69-BB1BF5086C8B}" type="presOf" srcId="{57D00CAD-A77C-4273-A859-8D645B63EA79}" destId="{6CCEE435-A5C5-4774-BE4C-81CBF3FD0811}" srcOrd="0" destOrd="0" presId="urn:microsoft.com/office/officeart/2005/8/layout/vList2"/>
    <dgm:cxn modelId="{A603ADC8-9597-470C-B8ED-AA2683D297FC}" type="presOf" srcId="{63F41330-6E5A-407C-AFE1-A63DCF1B48A7}" destId="{2D112573-AAD5-41A4-A9FA-9E7D651A6FFD}" srcOrd="0" destOrd="0" presId="urn:microsoft.com/office/officeart/2005/8/layout/vList2"/>
    <dgm:cxn modelId="{19920BF4-3378-49C5-B2A1-48617E4B2AA7}" srcId="{63F41330-6E5A-407C-AFE1-A63DCF1B48A7}" destId="{57D00CAD-A77C-4273-A859-8D645B63EA79}" srcOrd="0" destOrd="0" parTransId="{253D6371-C1EF-4686-8477-9E3655A4FDC6}" sibTransId="{7025D166-A451-4BC4-B3CD-E7EC1382E40E}"/>
    <dgm:cxn modelId="{BFA05EB5-9C85-4229-9D10-3686AFC4FC31}" srcId="{63F41330-6E5A-407C-AFE1-A63DCF1B48A7}" destId="{9B7DDEFE-751B-47BD-896F-EEAD117C75BC}" srcOrd="1" destOrd="0" parTransId="{627D4066-ABD4-4220-9259-6296F0F3D45E}" sibTransId="{511DF382-3C62-4DC4-ACB5-DEDFC256752C}"/>
    <dgm:cxn modelId="{F22AD50B-F90F-4D45-8BDE-8CA8D975D8B7}" type="presOf" srcId="{9B7DDEFE-751B-47BD-896F-EEAD117C75BC}" destId="{4FEE7B42-C274-4B49-9672-54783CB6251B}" srcOrd="0" destOrd="0" presId="urn:microsoft.com/office/officeart/2005/8/layout/vList2"/>
    <dgm:cxn modelId="{2167AD54-6DF4-4E85-83BE-5310B748041F}" type="presParOf" srcId="{2D112573-AAD5-41A4-A9FA-9E7D651A6FFD}" destId="{6CCEE435-A5C5-4774-BE4C-81CBF3FD0811}" srcOrd="0" destOrd="0" presId="urn:microsoft.com/office/officeart/2005/8/layout/vList2"/>
    <dgm:cxn modelId="{65F2072D-876A-44D9-BF9E-73035B322AE7}" type="presParOf" srcId="{2D112573-AAD5-41A4-A9FA-9E7D651A6FFD}" destId="{B5FE2DC5-20E5-4298-A95C-BC07C5B8822E}" srcOrd="1" destOrd="0" presId="urn:microsoft.com/office/officeart/2005/8/layout/vList2"/>
    <dgm:cxn modelId="{2128BBAF-A04B-4CCE-945B-0CF320A23FDF}" type="presParOf" srcId="{2D112573-AAD5-41A4-A9FA-9E7D651A6FFD}" destId="{4FEE7B42-C274-4B49-9672-54783CB625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2E037-2876-410C-806E-840AAB83D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BE609E-0707-4BF2-A931-3BC231B78CC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400" b="1" i="0" baseline="0" dirty="0">
              <a:solidFill>
                <a:schemeClr val="tx1"/>
              </a:solidFill>
            </a:rPr>
            <a:t>о применении, выпуске в окружающую среду и о переносе определенных веществ и продуктов их взаимодействия в результате осуществления определенных видов деятельности</a:t>
          </a:r>
          <a:endParaRPr lang="ru-RU" sz="1900" dirty="0"/>
        </a:p>
      </dgm:t>
    </dgm:pt>
    <dgm:pt modelId="{B46182A9-75CE-422C-856A-E74C100FAD7F}" type="parTrans" cxnId="{4D39C3CE-5DA4-43AD-954A-F6EB3F07D765}">
      <dgm:prSet/>
      <dgm:spPr/>
      <dgm:t>
        <a:bodyPr/>
        <a:lstStyle/>
        <a:p>
          <a:endParaRPr lang="ru-RU"/>
        </a:p>
      </dgm:t>
    </dgm:pt>
    <dgm:pt modelId="{3830410B-2D0B-48D0-A9D8-793FCF467745}" type="sibTrans" cxnId="{4D39C3CE-5DA4-43AD-954A-F6EB3F07D765}">
      <dgm:prSet/>
      <dgm:spPr/>
      <dgm:t>
        <a:bodyPr/>
        <a:lstStyle/>
        <a:p>
          <a:endParaRPr lang="ru-RU"/>
        </a:p>
      </dgm:t>
    </dgm:pt>
    <dgm:pt modelId="{CE613094-68CE-4347-87AA-7F411D536F9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800" b="1" i="0" baseline="0" dirty="0">
              <a:solidFill>
                <a:schemeClr val="tx1"/>
              </a:solidFill>
            </a:rPr>
            <a:t>об использовании воды, энергии, иных ресурсов при осуществлении видов деятельности конкретными субъектами</a:t>
          </a:r>
          <a:endParaRPr lang="ru-RU" sz="2800" b="1" dirty="0">
            <a:solidFill>
              <a:schemeClr val="tx1"/>
            </a:solidFill>
          </a:endParaRPr>
        </a:p>
      </dgm:t>
    </dgm:pt>
    <dgm:pt modelId="{DB2AB7FD-15A4-45D6-87AB-E59244488678}" type="parTrans" cxnId="{719B5EA6-ABD3-41F6-8E02-B7A1CEE8D796}">
      <dgm:prSet/>
      <dgm:spPr/>
      <dgm:t>
        <a:bodyPr/>
        <a:lstStyle/>
        <a:p>
          <a:endParaRPr lang="ru-RU"/>
        </a:p>
      </dgm:t>
    </dgm:pt>
    <dgm:pt modelId="{62619308-4B9C-4AF5-B7FF-C9F5AD224E65}" type="sibTrans" cxnId="{719B5EA6-ABD3-41F6-8E02-B7A1CEE8D796}">
      <dgm:prSet/>
      <dgm:spPr/>
      <dgm:t>
        <a:bodyPr/>
        <a:lstStyle/>
        <a:p>
          <a:endParaRPr lang="ru-RU"/>
        </a:p>
      </dgm:t>
    </dgm:pt>
    <dgm:pt modelId="{13746898-B209-455F-9AD6-131A2EBC384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800" b="1" i="0" baseline="0" dirty="0">
              <a:solidFill>
                <a:schemeClr val="tx1"/>
              </a:solidFill>
            </a:rPr>
            <a:t>о переносах веществ в пределах конкретных территорий (объектов) и за пределы территорий (объектов)</a:t>
          </a:r>
          <a:endParaRPr lang="ru-RU" sz="2800" b="1" dirty="0">
            <a:solidFill>
              <a:schemeClr val="tx1"/>
            </a:solidFill>
          </a:endParaRPr>
        </a:p>
      </dgm:t>
    </dgm:pt>
    <dgm:pt modelId="{8D497F89-E112-478C-A873-A639D21F3561}" type="parTrans" cxnId="{3B5F933A-8D6F-4952-B95F-78B5B433BC0E}">
      <dgm:prSet/>
      <dgm:spPr/>
      <dgm:t>
        <a:bodyPr/>
        <a:lstStyle/>
        <a:p>
          <a:endParaRPr lang="ru-RU"/>
        </a:p>
      </dgm:t>
    </dgm:pt>
    <dgm:pt modelId="{6763DB28-D146-4C24-A4F5-D996AE6C8884}" type="sibTrans" cxnId="{3B5F933A-8D6F-4952-B95F-78B5B433BC0E}">
      <dgm:prSet/>
      <dgm:spPr/>
      <dgm:t>
        <a:bodyPr/>
        <a:lstStyle/>
        <a:p>
          <a:endParaRPr lang="ru-RU"/>
        </a:p>
      </dgm:t>
    </dgm:pt>
    <dgm:pt modelId="{8C493608-42F3-49B6-8814-90CFEE41C3D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i="0" baseline="0" dirty="0">
              <a:solidFill>
                <a:schemeClr val="tx1"/>
              </a:solidFill>
            </a:rPr>
            <a:t>о местах захоронения или размещения отходов</a:t>
          </a:r>
          <a:endParaRPr lang="ru-RU" b="0" i="0" baseline="0" dirty="0"/>
        </a:p>
      </dgm:t>
    </dgm:pt>
    <dgm:pt modelId="{376DA86C-7E35-4967-BE22-B01784D125F5}" type="parTrans" cxnId="{AF6C2F9E-D32D-45CA-A599-80BA4B7E9633}">
      <dgm:prSet/>
      <dgm:spPr/>
      <dgm:t>
        <a:bodyPr/>
        <a:lstStyle/>
        <a:p>
          <a:endParaRPr lang="ru-RU"/>
        </a:p>
      </dgm:t>
    </dgm:pt>
    <dgm:pt modelId="{53A0C4E4-5E94-4465-8C22-B010A3138635}" type="sibTrans" cxnId="{AF6C2F9E-D32D-45CA-A599-80BA4B7E9633}">
      <dgm:prSet/>
      <dgm:spPr/>
      <dgm:t>
        <a:bodyPr/>
        <a:lstStyle/>
        <a:p>
          <a:endParaRPr lang="ru-RU"/>
        </a:p>
      </dgm:t>
    </dgm:pt>
    <dgm:pt modelId="{A80C8A18-BCC9-450E-8353-0194C02E1803}" type="pres">
      <dgm:prSet presAssocID="{9532E037-2876-410C-806E-840AAB83DE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E4E7F0-6129-4948-B966-F18D4E9670E9}" type="pres">
      <dgm:prSet presAssocID="{8C493608-42F3-49B6-8814-90CFEE41C3D4}" presName="boxAndChildren" presStyleCnt="0"/>
      <dgm:spPr/>
    </dgm:pt>
    <dgm:pt modelId="{BB826EE5-385A-4FCA-B525-76B07B43E3B1}" type="pres">
      <dgm:prSet presAssocID="{8C493608-42F3-49B6-8814-90CFEE41C3D4}" presName="parentTextBox" presStyleLbl="node1" presStyleIdx="0" presStyleCnt="4"/>
      <dgm:spPr/>
      <dgm:t>
        <a:bodyPr/>
        <a:lstStyle/>
        <a:p>
          <a:endParaRPr lang="ru-RU"/>
        </a:p>
      </dgm:t>
    </dgm:pt>
    <dgm:pt modelId="{744A35D1-7AAF-4E48-8FB9-1F2D867FCA3D}" type="pres">
      <dgm:prSet presAssocID="{6763DB28-D146-4C24-A4F5-D996AE6C8884}" presName="sp" presStyleCnt="0"/>
      <dgm:spPr/>
    </dgm:pt>
    <dgm:pt modelId="{149073F1-4EC6-4E77-A078-D3A59F6F2858}" type="pres">
      <dgm:prSet presAssocID="{13746898-B209-455F-9AD6-131A2EBC3846}" presName="arrowAndChildren" presStyleCnt="0"/>
      <dgm:spPr/>
    </dgm:pt>
    <dgm:pt modelId="{BC25A32B-6118-475E-BC7D-B3636BF8CE45}" type="pres">
      <dgm:prSet presAssocID="{13746898-B209-455F-9AD6-131A2EBC3846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24211E76-29A3-48DF-A499-63C4F1C4270E}" type="pres">
      <dgm:prSet presAssocID="{62619308-4B9C-4AF5-B7FF-C9F5AD224E65}" presName="sp" presStyleCnt="0"/>
      <dgm:spPr/>
    </dgm:pt>
    <dgm:pt modelId="{5E713236-BB66-4DD2-9933-C99DC39F7CE0}" type="pres">
      <dgm:prSet presAssocID="{CE613094-68CE-4347-87AA-7F411D536F9D}" presName="arrowAndChildren" presStyleCnt="0"/>
      <dgm:spPr/>
    </dgm:pt>
    <dgm:pt modelId="{589B3EF8-F209-45DE-B1A0-F20CF3485424}" type="pres">
      <dgm:prSet presAssocID="{CE613094-68CE-4347-87AA-7F411D536F9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9ECA5F8-417D-40C7-A3FF-690CCC9225D2}" type="pres">
      <dgm:prSet presAssocID="{3830410B-2D0B-48D0-A9D8-793FCF467745}" presName="sp" presStyleCnt="0"/>
      <dgm:spPr/>
    </dgm:pt>
    <dgm:pt modelId="{A9EA962D-C933-4B37-98C6-5D94B4ACCEFC}" type="pres">
      <dgm:prSet presAssocID="{31BE609E-0707-4BF2-A931-3BC231B78CCC}" presName="arrowAndChildren" presStyleCnt="0"/>
      <dgm:spPr/>
    </dgm:pt>
    <dgm:pt modelId="{36C97850-91EE-4CCA-8312-5E55A547EA05}" type="pres">
      <dgm:prSet presAssocID="{31BE609E-0707-4BF2-A931-3BC231B78CCC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DBA7B21C-B573-4035-8FD2-AFD532DF4E04}" type="presOf" srcId="{31BE609E-0707-4BF2-A931-3BC231B78CCC}" destId="{36C97850-91EE-4CCA-8312-5E55A547EA05}" srcOrd="0" destOrd="0" presId="urn:microsoft.com/office/officeart/2005/8/layout/process4"/>
    <dgm:cxn modelId="{CB17B106-B23E-4437-95BA-D52664D8B431}" type="presOf" srcId="{8C493608-42F3-49B6-8814-90CFEE41C3D4}" destId="{BB826EE5-385A-4FCA-B525-76B07B43E3B1}" srcOrd="0" destOrd="0" presId="urn:microsoft.com/office/officeart/2005/8/layout/process4"/>
    <dgm:cxn modelId="{3B5F933A-8D6F-4952-B95F-78B5B433BC0E}" srcId="{9532E037-2876-410C-806E-840AAB83DE28}" destId="{13746898-B209-455F-9AD6-131A2EBC3846}" srcOrd="2" destOrd="0" parTransId="{8D497F89-E112-478C-A873-A639D21F3561}" sibTransId="{6763DB28-D146-4C24-A4F5-D996AE6C8884}"/>
    <dgm:cxn modelId="{A3EA6DAE-9DE1-4F1F-BDD9-FF87C81B5629}" type="presOf" srcId="{13746898-B209-455F-9AD6-131A2EBC3846}" destId="{BC25A32B-6118-475E-BC7D-B3636BF8CE45}" srcOrd="0" destOrd="0" presId="urn:microsoft.com/office/officeart/2005/8/layout/process4"/>
    <dgm:cxn modelId="{30D807C6-4671-4016-8258-C6448B6BD37E}" type="presOf" srcId="{CE613094-68CE-4347-87AA-7F411D536F9D}" destId="{589B3EF8-F209-45DE-B1A0-F20CF3485424}" srcOrd="0" destOrd="0" presId="urn:microsoft.com/office/officeart/2005/8/layout/process4"/>
    <dgm:cxn modelId="{4D39C3CE-5DA4-43AD-954A-F6EB3F07D765}" srcId="{9532E037-2876-410C-806E-840AAB83DE28}" destId="{31BE609E-0707-4BF2-A931-3BC231B78CCC}" srcOrd="0" destOrd="0" parTransId="{B46182A9-75CE-422C-856A-E74C100FAD7F}" sibTransId="{3830410B-2D0B-48D0-A9D8-793FCF467745}"/>
    <dgm:cxn modelId="{719B5EA6-ABD3-41F6-8E02-B7A1CEE8D796}" srcId="{9532E037-2876-410C-806E-840AAB83DE28}" destId="{CE613094-68CE-4347-87AA-7F411D536F9D}" srcOrd="1" destOrd="0" parTransId="{DB2AB7FD-15A4-45D6-87AB-E59244488678}" sibTransId="{62619308-4B9C-4AF5-B7FF-C9F5AD224E65}"/>
    <dgm:cxn modelId="{43782884-141D-4F8C-B337-1946F369DB6C}" type="presOf" srcId="{9532E037-2876-410C-806E-840AAB83DE28}" destId="{A80C8A18-BCC9-450E-8353-0194C02E1803}" srcOrd="0" destOrd="0" presId="urn:microsoft.com/office/officeart/2005/8/layout/process4"/>
    <dgm:cxn modelId="{AF6C2F9E-D32D-45CA-A599-80BA4B7E9633}" srcId="{9532E037-2876-410C-806E-840AAB83DE28}" destId="{8C493608-42F3-49B6-8814-90CFEE41C3D4}" srcOrd="3" destOrd="0" parTransId="{376DA86C-7E35-4967-BE22-B01784D125F5}" sibTransId="{53A0C4E4-5E94-4465-8C22-B010A3138635}"/>
    <dgm:cxn modelId="{6064A713-734F-4F2C-A670-76E2BA7BAF6E}" type="presParOf" srcId="{A80C8A18-BCC9-450E-8353-0194C02E1803}" destId="{A5E4E7F0-6129-4948-B966-F18D4E9670E9}" srcOrd="0" destOrd="0" presId="urn:microsoft.com/office/officeart/2005/8/layout/process4"/>
    <dgm:cxn modelId="{E533DF9E-C876-4938-9BFE-5A120A26B0B6}" type="presParOf" srcId="{A5E4E7F0-6129-4948-B966-F18D4E9670E9}" destId="{BB826EE5-385A-4FCA-B525-76B07B43E3B1}" srcOrd="0" destOrd="0" presId="urn:microsoft.com/office/officeart/2005/8/layout/process4"/>
    <dgm:cxn modelId="{D948D0CF-4504-4FCE-A425-87D9FC824CAD}" type="presParOf" srcId="{A80C8A18-BCC9-450E-8353-0194C02E1803}" destId="{744A35D1-7AAF-4E48-8FB9-1F2D867FCA3D}" srcOrd="1" destOrd="0" presId="urn:microsoft.com/office/officeart/2005/8/layout/process4"/>
    <dgm:cxn modelId="{645C7C64-9D03-4C5C-BD9D-6996038C6E58}" type="presParOf" srcId="{A80C8A18-BCC9-450E-8353-0194C02E1803}" destId="{149073F1-4EC6-4E77-A078-D3A59F6F2858}" srcOrd="2" destOrd="0" presId="urn:microsoft.com/office/officeart/2005/8/layout/process4"/>
    <dgm:cxn modelId="{110874F4-3B21-4AFB-9ED1-EE82F748BB74}" type="presParOf" srcId="{149073F1-4EC6-4E77-A078-D3A59F6F2858}" destId="{BC25A32B-6118-475E-BC7D-B3636BF8CE45}" srcOrd="0" destOrd="0" presId="urn:microsoft.com/office/officeart/2005/8/layout/process4"/>
    <dgm:cxn modelId="{E0279757-3554-48CF-981D-CAF2A88F008D}" type="presParOf" srcId="{A80C8A18-BCC9-450E-8353-0194C02E1803}" destId="{24211E76-29A3-48DF-A499-63C4F1C4270E}" srcOrd="3" destOrd="0" presId="urn:microsoft.com/office/officeart/2005/8/layout/process4"/>
    <dgm:cxn modelId="{9051D9B6-F2A4-4C76-8F8C-D99883EC13FA}" type="presParOf" srcId="{A80C8A18-BCC9-450E-8353-0194C02E1803}" destId="{5E713236-BB66-4DD2-9933-C99DC39F7CE0}" srcOrd="4" destOrd="0" presId="urn:microsoft.com/office/officeart/2005/8/layout/process4"/>
    <dgm:cxn modelId="{51B18E86-8694-44F2-BE5F-6014A32A3C61}" type="presParOf" srcId="{5E713236-BB66-4DD2-9933-C99DC39F7CE0}" destId="{589B3EF8-F209-45DE-B1A0-F20CF3485424}" srcOrd="0" destOrd="0" presId="urn:microsoft.com/office/officeart/2005/8/layout/process4"/>
    <dgm:cxn modelId="{C31D5746-D97D-48F1-A5FD-CDB7D7B9CB45}" type="presParOf" srcId="{A80C8A18-BCC9-450E-8353-0194C02E1803}" destId="{69ECA5F8-417D-40C7-A3FF-690CCC9225D2}" srcOrd="5" destOrd="0" presId="urn:microsoft.com/office/officeart/2005/8/layout/process4"/>
    <dgm:cxn modelId="{63DD9BF9-2AFC-4D76-B0FD-AFAA856A9D70}" type="presParOf" srcId="{A80C8A18-BCC9-450E-8353-0194C02E1803}" destId="{A9EA962D-C933-4B37-98C6-5D94B4ACCEFC}" srcOrd="6" destOrd="0" presId="urn:microsoft.com/office/officeart/2005/8/layout/process4"/>
    <dgm:cxn modelId="{8A96AA05-93BE-4319-A5BF-B76AA47CF19A}" type="presParOf" srcId="{A9EA962D-C933-4B37-98C6-5D94B4ACCEFC}" destId="{36C97850-91EE-4CCA-8312-5E55A547EA0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0AC29-92DB-428A-A674-AD2A7AB8B803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AE7CDDD-F0EC-43A2-9247-DFC9A7B6CD8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400" b="1" dirty="0" err="1">
              <a:solidFill>
                <a:schemeClr val="tx1"/>
              </a:solidFill>
            </a:rPr>
            <a:t>Роттердамская</a:t>
          </a:r>
          <a:r>
            <a:rPr lang="ru-RU" sz="2400" b="1" dirty="0">
              <a:solidFill>
                <a:schemeClr val="tx1"/>
              </a:solidFill>
            </a:rPr>
            <a:t> конвенция о процедуре предварительного обоснованного согласия в отношении отдельных химических веществ и пестицидов в международной торговле</a:t>
          </a:r>
        </a:p>
      </dgm:t>
    </dgm:pt>
    <dgm:pt modelId="{9335223F-0729-4D93-A49C-212514C44666}" type="parTrans" cxnId="{8F2B7158-E856-46D9-988D-DB563AA9ECE2}">
      <dgm:prSet/>
      <dgm:spPr/>
      <dgm:t>
        <a:bodyPr/>
        <a:lstStyle/>
        <a:p>
          <a:endParaRPr lang="ru-RU"/>
        </a:p>
      </dgm:t>
    </dgm:pt>
    <dgm:pt modelId="{B0E48912-EEA8-4350-AD94-A159FCE4FEF0}" type="sibTrans" cxnId="{8F2B7158-E856-46D9-988D-DB563AA9ECE2}">
      <dgm:prSet/>
      <dgm:spPr/>
      <dgm:t>
        <a:bodyPr/>
        <a:lstStyle/>
        <a:p>
          <a:endParaRPr lang="ru-RU"/>
        </a:p>
      </dgm:t>
    </dgm:pt>
    <dgm:pt modelId="{01578F0C-CCF8-4203-BD66-6738FE40678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Базельская</a:t>
          </a:r>
          <a:r>
            <a:rPr lang="ru-RU" b="1" dirty="0">
              <a:solidFill>
                <a:schemeClr val="tx1"/>
              </a:solidFill>
            </a:rPr>
            <a:t> конвенция о контроле за трансграничной перевозкой опасных отходов и их удалением  </a:t>
          </a:r>
        </a:p>
      </dgm:t>
    </dgm:pt>
    <dgm:pt modelId="{94C676F6-8EBF-4D37-BD69-659AAE5D38EF}" type="parTrans" cxnId="{6B31E00D-1B16-4FF8-B669-51AC1F36EAC6}">
      <dgm:prSet/>
      <dgm:spPr/>
      <dgm:t>
        <a:bodyPr/>
        <a:lstStyle/>
        <a:p>
          <a:endParaRPr lang="ru-RU"/>
        </a:p>
      </dgm:t>
    </dgm:pt>
    <dgm:pt modelId="{42590E31-F63E-4ACE-9FA4-E5AFC0D56456}" type="sibTrans" cxnId="{6B31E00D-1B16-4FF8-B669-51AC1F36EAC6}">
      <dgm:prSet/>
      <dgm:spPr/>
      <dgm:t>
        <a:bodyPr/>
        <a:lstStyle/>
        <a:p>
          <a:endParaRPr lang="ru-RU"/>
        </a:p>
      </dgm:t>
    </dgm:pt>
    <dgm:pt modelId="{4A7EC728-62D4-426B-96C1-EC1874103D5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Стокгольмская конвенция о стойких органических загрязнителях </a:t>
          </a:r>
        </a:p>
      </dgm:t>
    </dgm:pt>
    <dgm:pt modelId="{1E906040-520E-4743-A4F7-76886B9FD26B}" type="parTrans" cxnId="{19B372C6-6A7A-4E28-BEF7-37EFB6688CF5}">
      <dgm:prSet/>
      <dgm:spPr/>
      <dgm:t>
        <a:bodyPr/>
        <a:lstStyle/>
        <a:p>
          <a:endParaRPr lang="ru-RU"/>
        </a:p>
      </dgm:t>
    </dgm:pt>
    <dgm:pt modelId="{49517DA4-AB8E-4308-A2CF-D3E81A95BD2B}" type="sibTrans" cxnId="{19B372C6-6A7A-4E28-BEF7-37EFB6688CF5}">
      <dgm:prSet/>
      <dgm:spPr/>
      <dgm:t>
        <a:bodyPr/>
        <a:lstStyle/>
        <a:p>
          <a:endParaRPr lang="ru-RU"/>
        </a:p>
      </dgm:t>
    </dgm:pt>
    <dgm:pt modelId="{82E5B361-C9F5-4551-BDB3-6CEF86169478}" type="pres">
      <dgm:prSet presAssocID="{84D0AC29-92DB-428A-A674-AD2A7AB8B8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FB2A85-1AAC-42C2-A94E-3732A36EAB97}" type="pres">
      <dgm:prSet presAssocID="{1AE7CDDD-F0EC-43A2-9247-DFC9A7B6CD82}" presName="node" presStyleLbl="node1" presStyleIdx="0" presStyleCnt="3" custScaleX="112725" custScaleY="134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E7E0F-4590-4B26-B2AC-BC71CEC1D095}" type="pres">
      <dgm:prSet presAssocID="{B0E48912-EEA8-4350-AD94-A159FCE4FEF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82DD3BB-6B46-43D5-A2C9-809A791F630D}" type="pres">
      <dgm:prSet presAssocID="{B0E48912-EEA8-4350-AD94-A159FCE4FEF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161B8E2-1AFA-4614-888A-C41080243281}" type="pres">
      <dgm:prSet presAssocID="{01578F0C-CCF8-4203-BD66-6738FE406785}" presName="node" presStyleLbl="node1" presStyleIdx="1" presStyleCnt="3" custScaleY="13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6DF6E-5C0F-4A7F-86A3-A45E00996591}" type="pres">
      <dgm:prSet presAssocID="{42590E31-F63E-4ACE-9FA4-E5AFC0D5645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14B7797-3995-4300-8AA7-B6940B01FD15}" type="pres">
      <dgm:prSet presAssocID="{42590E31-F63E-4ACE-9FA4-E5AFC0D5645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F54F262-EB21-41B3-B08C-F6250665B1F3}" type="pres">
      <dgm:prSet presAssocID="{4A7EC728-62D4-426B-96C1-EC1874103D5D}" presName="node" presStyleLbl="node1" presStyleIdx="2" presStyleCnt="3" custScaleY="132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1508F8-D640-44B7-978F-63ADA1FB2DCD}" type="presOf" srcId="{B0E48912-EEA8-4350-AD94-A159FCE4FEF0}" destId="{582DD3BB-6B46-43D5-A2C9-809A791F630D}" srcOrd="1" destOrd="0" presId="urn:microsoft.com/office/officeart/2005/8/layout/process1"/>
    <dgm:cxn modelId="{6DDB4EDF-7C53-4E94-9C34-FA31855B0970}" type="presOf" srcId="{42590E31-F63E-4ACE-9FA4-E5AFC0D56456}" destId="{3AE6DF6E-5C0F-4A7F-86A3-A45E00996591}" srcOrd="0" destOrd="0" presId="urn:microsoft.com/office/officeart/2005/8/layout/process1"/>
    <dgm:cxn modelId="{8F2B7158-E856-46D9-988D-DB563AA9ECE2}" srcId="{84D0AC29-92DB-428A-A674-AD2A7AB8B803}" destId="{1AE7CDDD-F0EC-43A2-9247-DFC9A7B6CD82}" srcOrd="0" destOrd="0" parTransId="{9335223F-0729-4D93-A49C-212514C44666}" sibTransId="{B0E48912-EEA8-4350-AD94-A159FCE4FEF0}"/>
    <dgm:cxn modelId="{DF08172D-2F86-4BA5-9B0F-B04C704B91EC}" type="presOf" srcId="{84D0AC29-92DB-428A-A674-AD2A7AB8B803}" destId="{82E5B361-C9F5-4551-BDB3-6CEF86169478}" srcOrd="0" destOrd="0" presId="urn:microsoft.com/office/officeart/2005/8/layout/process1"/>
    <dgm:cxn modelId="{2AAE8D13-1EB5-4712-B8CA-CD540EB85D99}" type="presOf" srcId="{4A7EC728-62D4-426B-96C1-EC1874103D5D}" destId="{8F54F262-EB21-41B3-B08C-F6250665B1F3}" srcOrd="0" destOrd="0" presId="urn:microsoft.com/office/officeart/2005/8/layout/process1"/>
    <dgm:cxn modelId="{8A363880-0A1F-40C9-972A-0784AA3CF526}" type="presOf" srcId="{42590E31-F63E-4ACE-9FA4-E5AFC0D56456}" destId="{814B7797-3995-4300-8AA7-B6940B01FD15}" srcOrd="1" destOrd="0" presId="urn:microsoft.com/office/officeart/2005/8/layout/process1"/>
    <dgm:cxn modelId="{3BF4AE2F-C6C7-4F91-A173-5672463EDD52}" type="presOf" srcId="{01578F0C-CCF8-4203-BD66-6738FE406785}" destId="{D161B8E2-1AFA-4614-888A-C41080243281}" srcOrd="0" destOrd="0" presId="urn:microsoft.com/office/officeart/2005/8/layout/process1"/>
    <dgm:cxn modelId="{19B372C6-6A7A-4E28-BEF7-37EFB6688CF5}" srcId="{84D0AC29-92DB-428A-A674-AD2A7AB8B803}" destId="{4A7EC728-62D4-426B-96C1-EC1874103D5D}" srcOrd="2" destOrd="0" parTransId="{1E906040-520E-4743-A4F7-76886B9FD26B}" sibTransId="{49517DA4-AB8E-4308-A2CF-D3E81A95BD2B}"/>
    <dgm:cxn modelId="{C5CF718E-47CF-457C-A2C0-775F277A54FA}" type="presOf" srcId="{B0E48912-EEA8-4350-AD94-A159FCE4FEF0}" destId="{CA8E7E0F-4590-4B26-B2AC-BC71CEC1D095}" srcOrd="0" destOrd="0" presId="urn:microsoft.com/office/officeart/2005/8/layout/process1"/>
    <dgm:cxn modelId="{FC9D5508-5757-453F-A692-015606189B15}" type="presOf" srcId="{1AE7CDDD-F0EC-43A2-9247-DFC9A7B6CD82}" destId="{06FB2A85-1AAC-42C2-A94E-3732A36EAB97}" srcOrd="0" destOrd="0" presId="urn:microsoft.com/office/officeart/2005/8/layout/process1"/>
    <dgm:cxn modelId="{6B31E00D-1B16-4FF8-B669-51AC1F36EAC6}" srcId="{84D0AC29-92DB-428A-A674-AD2A7AB8B803}" destId="{01578F0C-CCF8-4203-BD66-6738FE406785}" srcOrd="1" destOrd="0" parTransId="{94C676F6-8EBF-4D37-BD69-659AAE5D38EF}" sibTransId="{42590E31-F63E-4ACE-9FA4-E5AFC0D56456}"/>
    <dgm:cxn modelId="{A9E6E8EC-2975-4620-9034-605B56267882}" type="presParOf" srcId="{82E5B361-C9F5-4551-BDB3-6CEF86169478}" destId="{06FB2A85-1AAC-42C2-A94E-3732A36EAB97}" srcOrd="0" destOrd="0" presId="urn:microsoft.com/office/officeart/2005/8/layout/process1"/>
    <dgm:cxn modelId="{08B1185B-851A-4437-A767-3FB43D25B9D1}" type="presParOf" srcId="{82E5B361-C9F5-4551-BDB3-6CEF86169478}" destId="{CA8E7E0F-4590-4B26-B2AC-BC71CEC1D095}" srcOrd="1" destOrd="0" presId="urn:microsoft.com/office/officeart/2005/8/layout/process1"/>
    <dgm:cxn modelId="{0F19D4B4-453E-4B9F-89D4-F413CC7B8C6A}" type="presParOf" srcId="{CA8E7E0F-4590-4B26-B2AC-BC71CEC1D095}" destId="{582DD3BB-6B46-43D5-A2C9-809A791F630D}" srcOrd="0" destOrd="0" presId="urn:microsoft.com/office/officeart/2005/8/layout/process1"/>
    <dgm:cxn modelId="{C2644EB9-8FC2-4547-971C-716F03F04E21}" type="presParOf" srcId="{82E5B361-C9F5-4551-BDB3-6CEF86169478}" destId="{D161B8E2-1AFA-4614-888A-C41080243281}" srcOrd="2" destOrd="0" presId="urn:microsoft.com/office/officeart/2005/8/layout/process1"/>
    <dgm:cxn modelId="{9902ACE3-7B95-4500-8BDF-614CFCD8143B}" type="presParOf" srcId="{82E5B361-C9F5-4551-BDB3-6CEF86169478}" destId="{3AE6DF6E-5C0F-4A7F-86A3-A45E00996591}" srcOrd="3" destOrd="0" presId="urn:microsoft.com/office/officeart/2005/8/layout/process1"/>
    <dgm:cxn modelId="{432B0055-B3A0-45C6-8EB0-8B1EB75DB1A5}" type="presParOf" srcId="{3AE6DF6E-5C0F-4A7F-86A3-A45E00996591}" destId="{814B7797-3995-4300-8AA7-B6940B01FD15}" srcOrd="0" destOrd="0" presId="urn:microsoft.com/office/officeart/2005/8/layout/process1"/>
    <dgm:cxn modelId="{9172137C-4F39-4FBA-9391-90AF5D38367F}" type="presParOf" srcId="{82E5B361-C9F5-4551-BDB3-6CEF86169478}" destId="{8F54F262-EB21-41B3-B08C-F6250665B1F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12BD51-8C91-4217-9D5D-11FA2364240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B7D99-F2F0-4A06-9B83-476E4BC9C419}">
      <dgm:prSet custT="1"/>
      <dgm:spPr>
        <a:solidFill>
          <a:schemeClr val="accent2">
            <a:lumMod val="40000"/>
            <a:lumOff val="60000"/>
          </a:schemeClr>
        </a:solidFill>
        <a:ln w="28575"/>
      </dgm:spPr>
      <dgm:t>
        <a:bodyPr/>
        <a:lstStyle/>
        <a:p>
          <a:pPr rtl="0"/>
          <a:r>
            <a:rPr lang="ru-RU" sz="3600" b="1" dirty="0">
              <a:solidFill>
                <a:schemeClr val="tx1"/>
              </a:solidFill>
            </a:rPr>
            <a:t>Периодический сбор информации для выявления тенденций во времени</a:t>
          </a:r>
        </a:p>
      </dgm:t>
    </dgm:pt>
    <dgm:pt modelId="{3F8D7605-F98A-4546-BEE3-3E044732C060}" type="parTrans" cxnId="{22AA3E51-F440-4000-AECB-2C32959EE254}">
      <dgm:prSet/>
      <dgm:spPr/>
      <dgm:t>
        <a:bodyPr/>
        <a:lstStyle/>
        <a:p>
          <a:endParaRPr lang="ru-RU"/>
        </a:p>
      </dgm:t>
    </dgm:pt>
    <dgm:pt modelId="{B8C92FB7-46B9-4121-A00F-A59F7D8B60EF}" type="sibTrans" cxnId="{22AA3E51-F440-4000-AECB-2C32959EE254}">
      <dgm:prSet/>
      <dgm:spPr/>
      <dgm:t>
        <a:bodyPr/>
        <a:lstStyle/>
        <a:p>
          <a:endParaRPr lang="ru-RU"/>
        </a:p>
      </dgm:t>
    </dgm:pt>
    <dgm:pt modelId="{BDE9DD56-B26B-495A-906D-2C53BFF54296}">
      <dgm:prSet/>
      <dgm:spPr>
        <a:solidFill>
          <a:schemeClr val="accent5">
            <a:lumMod val="40000"/>
            <a:lumOff val="60000"/>
          </a:schemeClr>
        </a:solidFill>
        <a:ln w="28575"/>
      </dgm:spPr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Использование общих классификаторов химических веществ, производственных объектов и регионов для облегчения сопоставления и обобщения данных</a:t>
          </a:r>
        </a:p>
      </dgm:t>
    </dgm:pt>
    <dgm:pt modelId="{6872C675-17F1-489D-8EA8-6695F91C44F6}" type="parTrans" cxnId="{FBBC58CE-C48D-4503-952C-3DBF90D7C0AA}">
      <dgm:prSet/>
      <dgm:spPr/>
      <dgm:t>
        <a:bodyPr/>
        <a:lstStyle/>
        <a:p>
          <a:endParaRPr lang="ru-RU"/>
        </a:p>
      </dgm:t>
    </dgm:pt>
    <dgm:pt modelId="{B118B6A3-30A4-4C28-BBAD-5E774ED259E9}" type="sibTrans" cxnId="{FBBC58CE-C48D-4503-952C-3DBF90D7C0AA}">
      <dgm:prSet/>
      <dgm:spPr/>
      <dgm:t>
        <a:bodyPr/>
        <a:lstStyle/>
        <a:p>
          <a:endParaRPr lang="ru-RU"/>
        </a:p>
      </dgm:t>
    </dgm:pt>
    <dgm:pt modelId="{CDAEB8B7-45FE-4ABD-AAC3-111CF9484A5D}">
      <dgm:prSet/>
      <dgm:spPr>
        <a:solidFill>
          <a:schemeClr val="accent6">
            <a:lumMod val="40000"/>
            <a:lumOff val="60000"/>
          </a:schemeClr>
        </a:solidFill>
        <a:ln w="28575"/>
        <a:effectLst>
          <a:glow rad="635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Компьютеризация информации для облегчения анализа, а также распространение этой информации среди политических деятелей и широкой общественности</a:t>
          </a:r>
        </a:p>
      </dgm:t>
    </dgm:pt>
    <dgm:pt modelId="{D09BF97E-9B08-48B5-98A9-AF558B581157}" type="parTrans" cxnId="{281DC3DA-5002-408C-B2EB-182DCAAA599C}">
      <dgm:prSet/>
      <dgm:spPr/>
      <dgm:t>
        <a:bodyPr/>
        <a:lstStyle/>
        <a:p>
          <a:endParaRPr lang="ru-RU"/>
        </a:p>
      </dgm:t>
    </dgm:pt>
    <dgm:pt modelId="{6723A517-80C7-4180-8E5E-506530F73049}" type="sibTrans" cxnId="{281DC3DA-5002-408C-B2EB-182DCAAA599C}">
      <dgm:prSet/>
      <dgm:spPr/>
      <dgm:t>
        <a:bodyPr/>
        <a:lstStyle/>
        <a:p>
          <a:endParaRPr lang="ru-RU"/>
        </a:p>
      </dgm:t>
    </dgm:pt>
    <dgm:pt modelId="{6CC5870B-A4CA-47F3-8D27-C00503FCBF8C}" type="pres">
      <dgm:prSet presAssocID="{6112BD51-8C91-4217-9D5D-11FA2364240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BD6288-2779-474E-8299-80CC0193A403}" type="pres">
      <dgm:prSet presAssocID="{A51B7D99-F2F0-4A06-9B83-476E4BC9C419}" presName="horFlow" presStyleCnt="0"/>
      <dgm:spPr/>
    </dgm:pt>
    <dgm:pt modelId="{757B09D1-E8FC-4E37-A309-0D5B508285E7}" type="pres">
      <dgm:prSet presAssocID="{A51B7D99-F2F0-4A06-9B83-476E4BC9C419}" presName="bigChev" presStyleLbl="node1" presStyleIdx="0" presStyleCnt="3" custScaleX="308899" custScaleY="99298"/>
      <dgm:spPr/>
      <dgm:t>
        <a:bodyPr/>
        <a:lstStyle/>
        <a:p>
          <a:endParaRPr lang="ru-RU"/>
        </a:p>
      </dgm:t>
    </dgm:pt>
    <dgm:pt modelId="{22E797C6-CDF9-4AA7-84DC-2032AC5E3556}" type="pres">
      <dgm:prSet presAssocID="{A51B7D99-F2F0-4A06-9B83-476E4BC9C419}" presName="vSp" presStyleCnt="0"/>
      <dgm:spPr/>
    </dgm:pt>
    <dgm:pt modelId="{F17B7FD8-9E16-41ED-965F-03F983D9E6DC}" type="pres">
      <dgm:prSet presAssocID="{BDE9DD56-B26B-495A-906D-2C53BFF54296}" presName="horFlow" presStyleCnt="0"/>
      <dgm:spPr/>
    </dgm:pt>
    <dgm:pt modelId="{FAB3759E-DEB0-4774-90E5-52CA83E17F86}" type="pres">
      <dgm:prSet presAssocID="{BDE9DD56-B26B-495A-906D-2C53BFF54296}" presName="bigChev" presStyleLbl="node1" presStyleIdx="1" presStyleCnt="3" custScaleX="309834"/>
      <dgm:spPr/>
      <dgm:t>
        <a:bodyPr/>
        <a:lstStyle/>
        <a:p>
          <a:endParaRPr lang="ru-RU"/>
        </a:p>
      </dgm:t>
    </dgm:pt>
    <dgm:pt modelId="{18F9E94B-82C1-47D6-BE84-43350431B0B4}" type="pres">
      <dgm:prSet presAssocID="{BDE9DD56-B26B-495A-906D-2C53BFF54296}" presName="vSp" presStyleCnt="0"/>
      <dgm:spPr/>
    </dgm:pt>
    <dgm:pt modelId="{BB9EC67E-C8B1-4201-9043-DDDA13FC0468}" type="pres">
      <dgm:prSet presAssocID="{CDAEB8B7-45FE-4ABD-AAC3-111CF9484A5D}" presName="horFlow" presStyleCnt="0"/>
      <dgm:spPr/>
    </dgm:pt>
    <dgm:pt modelId="{83CB88D6-2C46-4DF1-AEBB-947C86420C60}" type="pres">
      <dgm:prSet presAssocID="{CDAEB8B7-45FE-4ABD-AAC3-111CF9484A5D}" presName="bigChev" presStyleLbl="node1" presStyleIdx="2" presStyleCnt="3" custScaleX="309366" custLinFactNeighborX="3361" custLinFactNeighborY="-1867"/>
      <dgm:spPr/>
      <dgm:t>
        <a:bodyPr/>
        <a:lstStyle/>
        <a:p>
          <a:endParaRPr lang="ru-RU"/>
        </a:p>
      </dgm:t>
    </dgm:pt>
  </dgm:ptLst>
  <dgm:cxnLst>
    <dgm:cxn modelId="{FBBC58CE-C48D-4503-952C-3DBF90D7C0AA}" srcId="{6112BD51-8C91-4217-9D5D-11FA2364240A}" destId="{BDE9DD56-B26B-495A-906D-2C53BFF54296}" srcOrd="1" destOrd="0" parTransId="{6872C675-17F1-489D-8EA8-6695F91C44F6}" sibTransId="{B118B6A3-30A4-4C28-BBAD-5E774ED259E9}"/>
    <dgm:cxn modelId="{81AEDF85-0C25-4425-B680-B9B6B1D0C34A}" type="presOf" srcId="{CDAEB8B7-45FE-4ABD-AAC3-111CF9484A5D}" destId="{83CB88D6-2C46-4DF1-AEBB-947C86420C60}" srcOrd="0" destOrd="0" presId="urn:microsoft.com/office/officeart/2005/8/layout/lProcess3"/>
    <dgm:cxn modelId="{22AA3E51-F440-4000-AECB-2C32959EE254}" srcId="{6112BD51-8C91-4217-9D5D-11FA2364240A}" destId="{A51B7D99-F2F0-4A06-9B83-476E4BC9C419}" srcOrd="0" destOrd="0" parTransId="{3F8D7605-F98A-4546-BEE3-3E044732C060}" sibTransId="{B8C92FB7-46B9-4121-A00F-A59F7D8B60EF}"/>
    <dgm:cxn modelId="{FB3A695C-D6E3-4044-BE81-7C2512460C4E}" type="presOf" srcId="{BDE9DD56-B26B-495A-906D-2C53BFF54296}" destId="{FAB3759E-DEB0-4774-90E5-52CA83E17F86}" srcOrd="0" destOrd="0" presId="urn:microsoft.com/office/officeart/2005/8/layout/lProcess3"/>
    <dgm:cxn modelId="{281DC3DA-5002-408C-B2EB-182DCAAA599C}" srcId="{6112BD51-8C91-4217-9D5D-11FA2364240A}" destId="{CDAEB8B7-45FE-4ABD-AAC3-111CF9484A5D}" srcOrd="2" destOrd="0" parTransId="{D09BF97E-9B08-48B5-98A9-AF558B581157}" sibTransId="{6723A517-80C7-4180-8E5E-506530F73049}"/>
    <dgm:cxn modelId="{F5F69B06-334F-44F5-8851-5BE8263BC14A}" type="presOf" srcId="{A51B7D99-F2F0-4A06-9B83-476E4BC9C419}" destId="{757B09D1-E8FC-4E37-A309-0D5B508285E7}" srcOrd="0" destOrd="0" presId="urn:microsoft.com/office/officeart/2005/8/layout/lProcess3"/>
    <dgm:cxn modelId="{0DB3EDB6-C33B-4065-8A5A-FA18039DF22A}" type="presOf" srcId="{6112BD51-8C91-4217-9D5D-11FA2364240A}" destId="{6CC5870B-A4CA-47F3-8D27-C00503FCBF8C}" srcOrd="0" destOrd="0" presId="urn:microsoft.com/office/officeart/2005/8/layout/lProcess3"/>
    <dgm:cxn modelId="{778E1A25-8A47-452D-AE3D-2AB73A6F5D4C}" type="presParOf" srcId="{6CC5870B-A4CA-47F3-8D27-C00503FCBF8C}" destId="{5BBD6288-2779-474E-8299-80CC0193A403}" srcOrd="0" destOrd="0" presId="urn:microsoft.com/office/officeart/2005/8/layout/lProcess3"/>
    <dgm:cxn modelId="{57877936-6C49-4B1D-84A1-2C470A8B981D}" type="presParOf" srcId="{5BBD6288-2779-474E-8299-80CC0193A403}" destId="{757B09D1-E8FC-4E37-A309-0D5B508285E7}" srcOrd="0" destOrd="0" presId="urn:microsoft.com/office/officeart/2005/8/layout/lProcess3"/>
    <dgm:cxn modelId="{F2246A3C-DC5C-4EE4-8E12-1F0C7FF76538}" type="presParOf" srcId="{6CC5870B-A4CA-47F3-8D27-C00503FCBF8C}" destId="{22E797C6-CDF9-4AA7-84DC-2032AC5E3556}" srcOrd="1" destOrd="0" presId="urn:microsoft.com/office/officeart/2005/8/layout/lProcess3"/>
    <dgm:cxn modelId="{AF3998C8-D028-4F42-8A43-B52CEBAC6AF6}" type="presParOf" srcId="{6CC5870B-A4CA-47F3-8D27-C00503FCBF8C}" destId="{F17B7FD8-9E16-41ED-965F-03F983D9E6DC}" srcOrd="2" destOrd="0" presId="urn:microsoft.com/office/officeart/2005/8/layout/lProcess3"/>
    <dgm:cxn modelId="{8AC6D5EF-0A75-4EF9-9F51-AC0E1DBDADBB}" type="presParOf" srcId="{F17B7FD8-9E16-41ED-965F-03F983D9E6DC}" destId="{FAB3759E-DEB0-4774-90E5-52CA83E17F86}" srcOrd="0" destOrd="0" presId="urn:microsoft.com/office/officeart/2005/8/layout/lProcess3"/>
    <dgm:cxn modelId="{66A406C5-291D-423E-AC2F-E8F41558DD01}" type="presParOf" srcId="{6CC5870B-A4CA-47F3-8D27-C00503FCBF8C}" destId="{18F9E94B-82C1-47D6-BE84-43350431B0B4}" srcOrd="3" destOrd="0" presId="urn:microsoft.com/office/officeart/2005/8/layout/lProcess3"/>
    <dgm:cxn modelId="{5AF92FEA-B769-4DA8-86BF-221EF27D439A}" type="presParOf" srcId="{6CC5870B-A4CA-47F3-8D27-C00503FCBF8C}" destId="{BB9EC67E-C8B1-4201-9043-DDDA13FC0468}" srcOrd="4" destOrd="0" presId="urn:microsoft.com/office/officeart/2005/8/layout/lProcess3"/>
    <dgm:cxn modelId="{08EED601-FE90-48AA-84F7-C6F071251EA2}" type="presParOf" srcId="{BB9EC67E-C8B1-4201-9043-DDDA13FC0468}" destId="{83CB88D6-2C46-4DF1-AEBB-947C86420C60}" srcOrd="0" destOrd="0" presId="urn:microsoft.com/office/officeart/2005/8/layout/lProcess3"/>
  </dgm:cxnLst>
  <dgm:bg/>
  <dgm:whole>
    <a:ln w="1905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1103D0-E341-4554-B4F3-E17D4CD4CB4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9AC6C8-B31A-4528-86A2-5CC3592BF4C2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dirty="0">
              <a:solidFill>
                <a:schemeClr val="tx1"/>
              </a:solidFill>
            </a:rPr>
            <a:t>Кто осуществляет выбросы потенциально опасных химических веществ? </a:t>
          </a:r>
        </a:p>
      </dgm:t>
    </dgm:pt>
    <dgm:pt modelId="{2089686F-DD79-4BB1-8F6C-CBAEFFAA5224}" type="parTrans" cxnId="{8BF9500A-B592-4299-AC2A-999603FB6B32}">
      <dgm:prSet/>
      <dgm:spPr/>
      <dgm:t>
        <a:bodyPr/>
        <a:lstStyle/>
        <a:p>
          <a:endParaRPr lang="ru-RU"/>
        </a:p>
      </dgm:t>
    </dgm:pt>
    <dgm:pt modelId="{F6C16794-A2C5-471C-802C-599C56A9D0F2}" type="sibTrans" cxnId="{8BF9500A-B592-4299-AC2A-999603FB6B32}">
      <dgm:prSet/>
      <dgm:spPr/>
      <dgm:t>
        <a:bodyPr/>
        <a:lstStyle/>
        <a:p>
          <a:endParaRPr lang="ru-RU"/>
        </a:p>
      </dgm:t>
    </dgm:pt>
    <dgm:pt modelId="{635F46A5-D3C6-4AF1-8D6A-37989B52D5F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Какие загрязняющие вещества выбрасываются в окружающую среду?</a:t>
          </a:r>
        </a:p>
      </dgm:t>
    </dgm:pt>
    <dgm:pt modelId="{04D3FBE2-42DB-4AB1-A899-62CDD3591B0A}" type="parTrans" cxnId="{43A3C86A-A96C-493A-9D43-52137EF75A2F}">
      <dgm:prSet/>
      <dgm:spPr/>
      <dgm:t>
        <a:bodyPr/>
        <a:lstStyle/>
        <a:p>
          <a:endParaRPr lang="ru-RU"/>
        </a:p>
      </dgm:t>
    </dgm:pt>
    <dgm:pt modelId="{23CB3B61-02DA-4593-B12F-3BD787832BF3}" type="sibTrans" cxnId="{43A3C86A-A96C-493A-9D43-52137EF75A2F}">
      <dgm:prSet/>
      <dgm:spPr/>
      <dgm:t>
        <a:bodyPr/>
        <a:lstStyle/>
        <a:p>
          <a:endParaRPr lang="ru-RU"/>
        </a:p>
      </dgm:t>
    </dgm:pt>
    <dgm:pt modelId="{A25832F8-9125-4E5A-B4BC-66FB7723E57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b="1" dirty="0">
              <a:solidFill>
                <a:schemeClr val="tx1"/>
              </a:solidFill>
            </a:rPr>
            <a:t>Сколько их выбрасывается и в течение какого периода времени? </a:t>
          </a:r>
        </a:p>
      </dgm:t>
    </dgm:pt>
    <dgm:pt modelId="{EB62CF45-CAE3-47E4-83CA-687C5FF5A6C2}" type="parTrans" cxnId="{0CFF1EF6-EF6C-4A1A-94BD-8A21A8E60379}">
      <dgm:prSet/>
      <dgm:spPr/>
      <dgm:t>
        <a:bodyPr/>
        <a:lstStyle/>
        <a:p>
          <a:endParaRPr lang="ru-RU"/>
        </a:p>
      </dgm:t>
    </dgm:pt>
    <dgm:pt modelId="{A3C934C6-BE50-493C-A8F1-4B6D90697D66}" type="sibTrans" cxnId="{0CFF1EF6-EF6C-4A1A-94BD-8A21A8E60379}">
      <dgm:prSet/>
      <dgm:spPr/>
      <dgm:t>
        <a:bodyPr/>
        <a:lstStyle/>
        <a:p>
          <a:endParaRPr lang="ru-RU"/>
        </a:p>
      </dgm:t>
    </dgm:pt>
    <dgm:pt modelId="{46A81F96-63E4-4C50-94C8-19A3EF6C054E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dirty="0">
              <a:solidFill>
                <a:schemeClr val="tx1"/>
              </a:solidFill>
            </a:rPr>
            <a:t>В какую природную среду поступают выбросы и сколько каждого вещества попадает в воздух, воду и почву?</a:t>
          </a:r>
        </a:p>
      </dgm:t>
    </dgm:pt>
    <dgm:pt modelId="{B1D73CB7-B96E-4FAC-8CEB-C507DAD9B9F4}" type="parTrans" cxnId="{8996CE08-6D12-4E26-BFE0-03A9A691566E}">
      <dgm:prSet/>
      <dgm:spPr/>
      <dgm:t>
        <a:bodyPr/>
        <a:lstStyle/>
        <a:p>
          <a:endParaRPr lang="ru-RU"/>
        </a:p>
      </dgm:t>
    </dgm:pt>
    <dgm:pt modelId="{10DEC9FA-9A8B-4EB8-B963-7CD68B80828B}" type="sibTrans" cxnId="{8996CE08-6D12-4E26-BFE0-03A9A691566E}">
      <dgm:prSet/>
      <dgm:spPr/>
      <dgm:t>
        <a:bodyPr/>
        <a:lstStyle/>
        <a:p>
          <a:endParaRPr lang="ru-RU"/>
        </a:p>
      </dgm:t>
    </dgm:pt>
    <dgm:pt modelId="{8B659BA1-D637-4C51-B2B3-6ED842CDBB8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b="1" dirty="0">
              <a:solidFill>
                <a:schemeClr val="tx1"/>
              </a:solidFill>
            </a:rPr>
            <a:t>Каково географическое распределение выбросов загрязнителей? </a:t>
          </a:r>
        </a:p>
      </dgm:t>
    </dgm:pt>
    <dgm:pt modelId="{86F6F238-ED60-478F-A225-EB5E484DCE0C}" type="parTrans" cxnId="{573550D6-D076-4CB8-871B-9122F005A228}">
      <dgm:prSet/>
      <dgm:spPr/>
      <dgm:t>
        <a:bodyPr/>
        <a:lstStyle/>
        <a:p>
          <a:endParaRPr lang="ru-RU"/>
        </a:p>
      </dgm:t>
    </dgm:pt>
    <dgm:pt modelId="{603D9D96-B708-470C-BDA4-142CD6DEB50A}" type="sibTrans" cxnId="{573550D6-D076-4CB8-871B-9122F005A228}">
      <dgm:prSet/>
      <dgm:spPr/>
      <dgm:t>
        <a:bodyPr/>
        <a:lstStyle/>
        <a:p>
          <a:endParaRPr lang="ru-RU"/>
        </a:p>
      </dgm:t>
    </dgm:pt>
    <dgm:pt modelId="{7696D590-4986-4329-A6F3-92DB17240CEE}" type="pres">
      <dgm:prSet presAssocID="{971103D0-E341-4554-B4F3-E17D4CD4CB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AE41F0-6E91-4388-8A47-D2D559546A78}" type="pres">
      <dgm:prSet presAssocID="{4F9AC6C8-B31A-4528-86A2-5CC3592BF4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40DB5-6240-4082-BCB8-E45D882A44A3}" type="pres">
      <dgm:prSet presAssocID="{F6C16794-A2C5-471C-802C-599C56A9D0F2}" presName="sibTrans" presStyleCnt="0"/>
      <dgm:spPr/>
    </dgm:pt>
    <dgm:pt modelId="{AD083D8E-EFD1-4CE5-ADB0-2AE40F2C4778}" type="pres">
      <dgm:prSet presAssocID="{635F46A5-D3C6-4AF1-8D6A-37989B52D5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AA27F-CCF4-4B07-B8F1-315989E8BD4F}" type="pres">
      <dgm:prSet presAssocID="{23CB3B61-02DA-4593-B12F-3BD787832BF3}" presName="sibTrans" presStyleCnt="0"/>
      <dgm:spPr/>
    </dgm:pt>
    <dgm:pt modelId="{E4ED6F19-5E7A-46DD-8090-7E953232DE1D}" type="pres">
      <dgm:prSet presAssocID="{A25832F8-9125-4E5A-B4BC-66FB7723E5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78ADE-5BFA-42AC-B9CF-18E22F2B8129}" type="pres">
      <dgm:prSet presAssocID="{A3C934C6-BE50-493C-A8F1-4B6D90697D66}" presName="sibTrans" presStyleCnt="0"/>
      <dgm:spPr/>
    </dgm:pt>
    <dgm:pt modelId="{01053810-C0B0-47CD-B070-ED9B0C0CD199}" type="pres">
      <dgm:prSet presAssocID="{46A81F96-63E4-4C50-94C8-19A3EF6C054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3BC99-9901-4AD7-A811-48D855975646}" type="pres">
      <dgm:prSet presAssocID="{10DEC9FA-9A8B-4EB8-B963-7CD68B80828B}" presName="sibTrans" presStyleCnt="0"/>
      <dgm:spPr/>
    </dgm:pt>
    <dgm:pt modelId="{E9F87E13-A7EE-4EFC-9EBC-D1AC0CB7167F}" type="pres">
      <dgm:prSet presAssocID="{8B659BA1-D637-4C51-B2B3-6ED842CDBB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550D6-D076-4CB8-871B-9122F005A228}" srcId="{971103D0-E341-4554-B4F3-E17D4CD4CB45}" destId="{8B659BA1-D637-4C51-B2B3-6ED842CDBB8E}" srcOrd="4" destOrd="0" parTransId="{86F6F238-ED60-478F-A225-EB5E484DCE0C}" sibTransId="{603D9D96-B708-470C-BDA4-142CD6DEB50A}"/>
    <dgm:cxn modelId="{8996CE08-6D12-4E26-BFE0-03A9A691566E}" srcId="{971103D0-E341-4554-B4F3-E17D4CD4CB45}" destId="{46A81F96-63E4-4C50-94C8-19A3EF6C054E}" srcOrd="3" destOrd="0" parTransId="{B1D73CB7-B96E-4FAC-8CEB-C507DAD9B9F4}" sibTransId="{10DEC9FA-9A8B-4EB8-B963-7CD68B80828B}"/>
    <dgm:cxn modelId="{5A835775-2BC3-4495-9DE9-ADAB93A63CEC}" type="presOf" srcId="{8B659BA1-D637-4C51-B2B3-6ED842CDBB8E}" destId="{E9F87E13-A7EE-4EFC-9EBC-D1AC0CB7167F}" srcOrd="0" destOrd="0" presId="urn:microsoft.com/office/officeart/2005/8/layout/hList6"/>
    <dgm:cxn modelId="{4591B9DB-EEFA-40DD-8BBB-F8891AA78394}" type="presOf" srcId="{46A81F96-63E4-4C50-94C8-19A3EF6C054E}" destId="{01053810-C0B0-47CD-B070-ED9B0C0CD199}" srcOrd="0" destOrd="0" presId="urn:microsoft.com/office/officeart/2005/8/layout/hList6"/>
    <dgm:cxn modelId="{0E825F85-C40A-476F-B165-621322E78CE9}" type="presOf" srcId="{971103D0-E341-4554-B4F3-E17D4CD4CB45}" destId="{7696D590-4986-4329-A6F3-92DB17240CEE}" srcOrd="0" destOrd="0" presId="urn:microsoft.com/office/officeart/2005/8/layout/hList6"/>
    <dgm:cxn modelId="{E1987650-C69F-47F5-9B78-55EA0A6DDFF8}" type="presOf" srcId="{A25832F8-9125-4E5A-B4BC-66FB7723E57F}" destId="{E4ED6F19-5E7A-46DD-8090-7E953232DE1D}" srcOrd="0" destOrd="0" presId="urn:microsoft.com/office/officeart/2005/8/layout/hList6"/>
    <dgm:cxn modelId="{8BF9500A-B592-4299-AC2A-999603FB6B32}" srcId="{971103D0-E341-4554-B4F3-E17D4CD4CB45}" destId="{4F9AC6C8-B31A-4528-86A2-5CC3592BF4C2}" srcOrd="0" destOrd="0" parTransId="{2089686F-DD79-4BB1-8F6C-CBAEFFAA5224}" sibTransId="{F6C16794-A2C5-471C-802C-599C56A9D0F2}"/>
    <dgm:cxn modelId="{0CFF1EF6-EF6C-4A1A-94BD-8A21A8E60379}" srcId="{971103D0-E341-4554-B4F3-E17D4CD4CB45}" destId="{A25832F8-9125-4E5A-B4BC-66FB7723E57F}" srcOrd="2" destOrd="0" parTransId="{EB62CF45-CAE3-47E4-83CA-687C5FF5A6C2}" sibTransId="{A3C934C6-BE50-493C-A8F1-4B6D90697D66}"/>
    <dgm:cxn modelId="{43A3C86A-A96C-493A-9D43-52137EF75A2F}" srcId="{971103D0-E341-4554-B4F3-E17D4CD4CB45}" destId="{635F46A5-D3C6-4AF1-8D6A-37989B52D5FD}" srcOrd="1" destOrd="0" parTransId="{04D3FBE2-42DB-4AB1-A899-62CDD3591B0A}" sibTransId="{23CB3B61-02DA-4593-B12F-3BD787832BF3}"/>
    <dgm:cxn modelId="{5744E592-761F-4706-94F2-F605D5C96839}" type="presOf" srcId="{4F9AC6C8-B31A-4528-86A2-5CC3592BF4C2}" destId="{0DAE41F0-6E91-4388-8A47-D2D559546A78}" srcOrd="0" destOrd="0" presId="urn:microsoft.com/office/officeart/2005/8/layout/hList6"/>
    <dgm:cxn modelId="{01F053CA-966D-40B9-AED5-A7FAD60C19CC}" type="presOf" srcId="{635F46A5-D3C6-4AF1-8D6A-37989B52D5FD}" destId="{AD083D8E-EFD1-4CE5-ADB0-2AE40F2C4778}" srcOrd="0" destOrd="0" presId="urn:microsoft.com/office/officeart/2005/8/layout/hList6"/>
    <dgm:cxn modelId="{4C55D020-1132-481C-9E15-14432E6E162B}" type="presParOf" srcId="{7696D590-4986-4329-A6F3-92DB17240CEE}" destId="{0DAE41F0-6E91-4388-8A47-D2D559546A78}" srcOrd="0" destOrd="0" presId="urn:microsoft.com/office/officeart/2005/8/layout/hList6"/>
    <dgm:cxn modelId="{7AA33325-FFF4-4DAC-A45A-6EEF5B2F088B}" type="presParOf" srcId="{7696D590-4986-4329-A6F3-92DB17240CEE}" destId="{35B40DB5-6240-4082-BCB8-E45D882A44A3}" srcOrd="1" destOrd="0" presId="urn:microsoft.com/office/officeart/2005/8/layout/hList6"/>
    <dgm:cxn modelId="{E4BABF03-AEF8-4393-A5E3-5A6505AE81D1}" type="presParOf" srcId="{7696D590-4986-4329-A6F3-92DB17240CEE}" destId="{AD083D8E-EFD1-4CE5-ADB0-2AE40F2C4778}" srcOrd="2" destOrd="0" presId="urn:microsoft.com/office/officeart/2005/8/layout/hList6"/>
    <dgm:cxn modelId="{9A163BEF-0FA9-4CC3-B8EC-7FAD23D03CBD}" type="presParOf" srcId="{7696D590-4986-4329-A6F3-92DB17240CEE}" destId="{FC6AA27F-CCF4-4B07-B8F1-315989E8BD4F}" srcOrd="3" destOrd="0" presId="urn:microsoft.com/office/officeart/2005/8/layout/hList6"/>
    <dgm:cxn modelId="{A29ECE27-AD79-4867-B696-E018A7233FE9}" type="presParOf" srcId="{7696D590-4986-4329-A6F3-92DB17240CEE}" destId="{E4ED6F19-5E7A-46DD-8090-7E953232DE1D}" srcOrd="4" destOrd="0" presId="urn:microsoft.com/office/officeart/2005/8/layout/hList6"/>
    <dgm:cxn modelId="{E85C6C5D-B262-4C1C-AB8F-6D584D00E510}" type="presParOf" srcId="{7696D590-4986-4329-A6F3-92DB17240CEE}" destId="{88778ADE-5BFA-42AC-B9CF-18E22F2B8129}" srcOrd="5" destOrd="0" presId="urn:microsoft.com/office/officeart/2005/8/layout/hList6"/>
    <dgm:cxn modelId="{64649917-4D72-4031-9E61-86D6E6F0B336}" type="presParOf" srcId="{7696D590-4986-4329-A6F3-92DB17240CEE}" destId="{01053810-C0B0-47CD-B070-ED9B0C0CD199}" srcOrd="6" destOrd="0" presId="urn:microsoft.com/office/officeart/2005/8/layout/hList6"/>
    <dgm:cxn modelId="{9141FB38-D4FD-4CFF-9962-C929708B294F}" type="presParOf" srcId="{7696D590-4986-4329-A6F3-92DB17240CEE}" destId="{C853BC99-9901-4AD7-A811-48D855975646}" srcOrd="7" destOrd="0" presId="urn:microsoft.com/office/officeart/2005/8/layout/hList6"/>
    <dgm:cxn modelId="{2FEB235B-96AC-472F-9750-7A6EB858018C}" type="presParOf" srcId="{7696D590-4986-4329-A6F3-92DB17240CEE}" destId="{E9F87E13-A7EE-4EFC-9EBC-D1AC0CB7167F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4A21ED-FF99-41FF-9896-56C5D2BB934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ABB30-9A3A-4639-A9B4-AFFCFC2A2C36}">
      <dgm:prSet custT="1"/>
      <dgm:spPr>
        <a:solidFill>
          <a:schemeClr val="bg2"/>
        </a:solidFill>
        <a:effectLst>
          <a:glow rad="1397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Статья 160 предусматривает ведение Государственного регистра выбросов и переноса загрязнителей (далее – ГРВПЗ)</a:t>
          </a:r>
        </a:p>
      </dgm:t>
    </dgm:pt>
    <dgm:pt modelId="{12BE7E29-2AFB-4167-99DB-78877E54BB98}" type="parTrans" cxnId="{9664E38C-552E-4827-A92D-A38D1EE96676}">
      <dgm:prSet/>
      <dgm:spPr/>
      <dgm:t>
        <a:bodyPr/>
        <a:lstStyle/>
        <a:p>
          <a:endParaRPr lang="ru-RU"/>
        </a:p>
      </dgm:t>
    </dgm:pt>
    <dgm:pt modelId="{79F42085-2EDE-4919-B8E8-6B528D7958F4}" type="sibTrans" cxnId="{9664E38C-552E-4827-A92D-A38D1EE96676}">
      <dgm:prSet/>
      <dgm:spPr/>
      <dgm:t>
        <a:bodyPr/>
        <a:lstStyle/>
        <a:p>
          <a:endParaRPr lang="ru-RU"/>
        </a:p>
      </dgm:t>
    </dgm:pt>
    <dgm:pt modelId="{D370DC6C-10F1-40D8-B811-44DBFBFAA6C9}">
      <dgm:prSet custT="1"/>
      <dgm:spPr>
        <a:solidFill>
          <a:schemeClr val="accent3">
            <a:lumMod val="40000"/>
            <a:lumOff val="60000"/>
          </a:schemeClr>
        </a:solidFill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ГРВПЗ – структурированная база данных о состоянии эмиссии и загрязнения окружающей среды, размещенная в открытом доступе, которая ведется уполномоченным органом в области охраны окружающей среды в целях обеспечения прозрачности.</a:t>
          </a:r>
        </a:p>
      </dgm:t>
    </dgm:pt>
    <dgm:pt modelId="{B345E819-0C6D-4EAD-B6E1-E3F362CDFE79}" type="parTrans" cxnId="{34310160-176F-4EA9-97EA-A65E521B1D65}">
      <dgm:prSet/>
      <dgm:spPr/>
      <dgm:t>
        <a:bodyPr/>
        <a:lstStyle/>
        <a:p>
          <a:endParaRPr lang="ru-RU"/>
        </a:p>
      </dgm:t>
    </dgm:pt>
    <dgm:pt modelId="{6178320C-3E40-4784-8BAB-08462101F09B}" type="sibTrans" cxnId="{34310160-176F-4EA9-97EA-A65E521B1D65}">
      <dgm:prSet/>
      <dgm:spPr/>
      <dgm:t>
        <a:bodyPr/>
        <a:lstStyle/>
        <a:p>
          <a:endParaRPr lang="ru-RU"/>
        </a:p>
      </dgm:t>
    </dgm:pt>
    <dgm:pt modelId="{258A8154-A6C4-4209-9990-E1377D4B8926}" type="pres">
      <dgm:prSet presAssocID="{C14A21ED-FF99-41FF-9896-56C5D2BB93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3A5C3B-FF8F-429F-AA1A-DD0402E9703C}" type="pres">
      <dgm:prSet presAssocID="{D370DC6C-10F1-40D8-B811-44DBFBFAA6C9}" presName="boxAndChildren" presStyleCnt="0"/>
      <dgm:spPr/>
    </dgm:pt>
    <dgm:pt modelId="{58052836-5E28-4968-9724-4112D435354E}" type="pres">
      <dgm:prSet presAssocID="{D370DC6C-10F1-40D8-B811-44DBFBFAA6C9}" presName="parentTextBox" presStyleLbl="node1" presStyleIdx="0" presStyleCnt="2"/>
      <dgm:spPr/>
      <dgm:t>
        <a:bodyPr/>
        <a:lstStyle/>
        <a:p>
          <a:endParaRPr lang="ru-RU"/>
        </a:p>
      </dgm:t>
    </dgm:pt>
    <dgm:pt modelId="{B807BDA0-6AB8-4609-BF35-F35C61165F05}" type="pres">
      <dgm:prSet presAssocID="{79F42085-2EDE-4919-B8E8-6B528D7958F4}" presName="sp" presStyleCnt="0"/>
      <dgm:spPr/>
    </dgm:pt>
    <dgm:pt modelId="{1F551DF9-4962-4E28-BDC1-8B7682705792}" type="pres">
      <dgm:prSet presAssocID="{738ABB30-9A3A-4639-A9B4-AFFCFC2A2C36}" presName="arrowAndChildren" presStyleCnt="0"/>
      <dgm:spPr/>
    </dgm:pt>
    <dgm:pt modelId="{26C5BA97-CD6D-4A73-B009-A3CAA1E59AE4}" type="pres">
      <dgm:prSet presAssocID="{738ABB30-9A3A-4639-A9B4-AFFCFC2A2C36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B3671CBF-4552-44F8-A000-1A27742DADF8}" type="presOf" srcId="{D370DC6C-10F1-40D8-B811-44DBFBFAA6C9}" destId="{58052836-5E28-4968-9724-4112D435354E}" srcOrd="0" destOrd="0" presId="urn:microsoft.com/office/officeart/2005/8/layout/process4"/>
    <dgm:cxn modelId="{E6845AD4-E5BE-4A07-8B78-E1F658D8EE8E}" type="presOf" srcId="{C14A21ED-FF99-41FF-9896-56C5D2BB934D}" destId="{258A8154-A6C4-4209-9990-E1377D4B8926}" srcOrd="0" destOrd="0" presId="urn:microsoft.com/office/officeart/2005/8/layout/process4"/>
    <dgm:cxn modelId="{34310160-176F-4EA9-97EA-A65E521B1D65}" srcId="{C14A21ED-FF99-41FF-9896-56C5D2BB934D}" destId="{D370DC6C-10F1-40D8-B811-44DBFBFAA6C9}" srcOrd="1" destOrd="0" parTransId="{B345E819-0C6D-4EAD-B6E1-E3F362CDFE79}" sibTransId="{6178320C-3E40-4784-8BAB-08462101F09B}"/>
    <dgm:cxn modelId="{9664E38C-552E-4827-A92D-A38D1EE96676}" srcId="{C14A21ED-FF99-41FF-9896-56C5D2BB934D}" destId="{738ABB30-9A3A-4639-A9B4-AFFCFC2A2C36}" srcOrd="0" destOrd="0" parTransId="{12BE7E29-2AFB-4167-99DB-78877E54BB98}" sibTransId="{79F42085-2EDE-4919-B8E8-6B528D7958F4}"/>
    <dgm:cxn modelId="{B63CF98F-4662-432B-AE0E-74AB4770A0C1}" type="presOf" srcId="{738ABB30-9A3A-4639-A9B4-AFFCFC2A2C36}" destId="{26C5BA97-CD6D-4A73-B009-A3CAA1E59AE4}" srcOrd="0" destOrd="0" presId="urn:microsoft.com/office/officeart/2005/8/layout/process4"/>
    <dgm:cxn modelId="{B484E2A8-9295-42CD-9319-19493EA14981}" type="presParOf" srcId="{258A8154-A6C4-4209-9990-E1377D4B8926}" destId="{573A5C3B-FF8F-429F-AA1A-DD0402E9703C}" srcOrd="0" destOrd="0" presId="urn:microsoft.com/office/officeart/2005/8/layout/process4"/>
    <dgm:cxn modelId="{A80BCDC5-8D76-4088-AB1B-B54140149605}" type="presParOf" srcId="{573A5C3B-FF8F-429F-AA1A-DD0402E9703C}" destId="{58052836-5E28-4968-9724-4112D435354E}" srcOrd="0" destOrd="0" presId="urn:microsoft.com/office/officeart/2005/8/layout/process4"/>
    <dgm:cxn modelId="{BA622C64-6EEC-4A1F-ADCE-6495F9FDC875}" type="presParOf" srcId="{258A8154-A6C4-4209-9990-E1377D4B8926}" destId="{B807BDA0-6AB8-4609-BF35-F35C61165F05}" srcOrd="1" destOrd="0" presId="urn:microsoft.com/office/officeart/2005/8/layout/process4"/>
    <dgm:cxn modelId="{3FE033C7-953F-47B5-A248-0F46AAAC1B6D}" type="presParOf" srcId="{258A8154-A6C4-4209-9990-E1377D4B8926}" destId="{1F551DF9-4962-4E28-BDC1-8B7682705792}" srcOrd="2" destOrd="0" presId="urn:microsoft.com/office/officeart/2005/8/layout/process4"/>
    <dgm:cxn modelId="{F2DBCA96-9855-4603-9C30-81D00F6F6733}" type="presParOf" srcId="{1F551DF9-4962-4E28-BDC1-8B7682705792}" destId="{26C5BA97-CD6D-4A73-B009-A3CAA1E59AE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215ABE-76A0-4667-BC97-7E41C8102FDE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0E3B73B9-993A-4B7B-A879-835E142522B1}">
      <dgm:prSet/>
      <dgm:spPr/>
      <dgm:t>
        <a:bodyPr/>
        <a:lstStyle/>
        <a:p>
          <a:pPr rtl="0"/>
          <a:r>
            <a:rPr lang="ru-RU" b="1" dirty="0"/>
            <a:t>Требования Экологического кодекса РК по ГРВПЗ</a:t>
          </a:r>
        </a:p>
      </dgm:t>
    </dgm:pt>
    <dgm:pt modelId="{60C9CF63-DFC0-46CA-9252-8B0C0A529D94}" type="parTrans" cxnId="{FA9C86CE-4ADF-4CBB-8104-D99CF5C469A4}">
      <dgm:prSet/>
      <dgm:spPr/>
      <dgm:t>
        <a:bodyPr/>
        <a:lstStyle/>
        <a:p>
          <a:endParaRPr lang="ru-RU"/>
        </a:p>
      </dgm:t>
    </dgm:pt>
    <dgm:pt modelId="{2F567C53-2670-43B6-9C6A-E996659EB173}" type="sibTrans" cxnId="{FA9C86CE-4ADF-4CBB-8104-D99CF5C469A4}">
      <dgm:prSet/>
      <dgm:spPr/>
      <dgm:t>
        <a:bodyPr/>
        <a:lstStyle/>
        <a:p>
          <a:endParaRPr lang="ru-RU"/>
        </a:p>
      </dgm:t>
    </dgm:pt>
    <dgm:pt modelId="{8A8F1C5D-4853-45A0-A553-36FF0E5B73FB}" type="pres">
      <dgm:prSet presAssocID="{D8215ABE-76A0-4667-BC97-7E41C8102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7BEFAA-589B-48A8-92EC-06FEA9B828D4}" type="pres">
      <dgm:prSet presAssocID="{0E3B73B9-993A-4B7B-A879-835E142522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9C86CE-4ADF-4CBB-8104-D99CF5C469A4}" srcId="{D8215ABE-76A0-4667-BC97-7E41C8102FDE}" destId="{0E3B73B9-993A-4B7B-A879-835E142522B1}" srcOrd="0" destOrd="0" parTransId="{60C9CF63-DFC0-46CA-9252-8B0C0A529D94}" sibTransId="{2F567C53-2670-43B6-9C6A-E996659EB173}"/>
    <dgm:cxn modelId="{3BA07C3B-663A-4253-865B-DDEA8C9C164E}" type="presOf" srcId="{D8215ABE-76A0-4667-BC97-7E41C8102FDE}" destId="{8A8F1C5D-4853-45A0-A553-36FF0E5B73FB}" srcOrd="0" destOrd="0" presId="urn:microsoft.com/office/officeart/2005/8/layout/vList2"/>
    <dgm:cxn modelId="{37FF0BDD-F723-4CF3-BFBF-E1A5732BBB32}" type="presOf" srcId="{0E3B73B9-993A-4B7B-A879-835E142522B1}" destId="{AC7BEFAA-589B-48A8-92EC-06FEA9B828D4}" srcOrd="0" destOrd="0" presId="urn:microsoft.com/office/officeart/2005/8/layout/vList2"/>
    <dgm:cxn modelId="{9B1A57FC-717D-472F-9318-FD9EE3AB3CBC}" type="presParOf" srcId="{8A8F1C5D-4853-45A0-A553-36FF0E5B73FB}" destId="{AC7BEFAA-589B-48A8-92EC-06FEA9B828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4415A8-08B2-4F30-A9B6-047B5BBBDF2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D6D7905-2151-49E7-AD68-0C8729B381D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rtl="0"/>
          <a:r>
            <a:rPr lang="ru-RU" sz="2800" b="1" dirty="0"/>
            <a:t>ГРВПЗ представляет собой инвентарный перечень загрязнения, создаваемого промышленными объектами и другими источниками</a:t>
          </a:r>
          <a:r>
            <a:rPr lang="ru-RU" sz="2800" dirty="0"/>
            <a:t> </a:t>
          </a:r>
        </a:p>
      </dgm:t>
    </dgm:pt>
    <dgm:pt modelId="{C01E7A0E-3374-4151-8E03-10BDA210CBBA}" type="parTrans" cxnId="{2BA1BEE9-5844-4227-8AFD-FD517AFEEBE5}">
      <dgm:prSet/>
      <dgm:spPr/>
      <dgm:t>
        <a:bodyPr/>
        <a:lstStyle/>
        <a:p>
          <a:endParaRPr lang="ru-RU"/>
        </a:p>
      </dgm:t>
    </dgm:pt>
    <dgm:pt modelId="{F73F9016-5B06-44EF-A41D-6E8D511CE886}" type="sibTrans" cxnId="{2BA1BEE9-5844-4227-8AFD-FD517AFEEBE5}">
      <dgm:prSet/>
      <dgm:spPr/>
      <dgm:t>
        <a:bodyPr/>
        <a:lstStyle/>
        <a:p>
          <a:endParaRPr lang="ru-RU"/>
        </a:p>
      </dgm:t>
    </dgm:pt>
    <dgm:pt modelId="{760D385E-4409-4ACD-863B-727755C2167E}" type="pres">
      <dgm:prSet presAssocID="{DB4415A8-08B2-4F30-A9B6-047B5BBBDF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4C85C5-C3C1-4530-993A-9E88060118E0}" type="pres">
      <dgm:prSet presAssocID="{7D6D7905-2151-49E7-AD68-0C8729B381DB}" presName="parentText" presStyleLbl="node1" presStyleIdx="0" presStyleCnt="1" custScaleY="800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A1BEE9-5844-4227-8AFD-FD517AFEEBE5}" srcId="{DB4415A8-08B2-4F30-A9B6-047B5BBBDF2B}" destId="{7D6D7905-2151-49E7-AD68-0C8729B381DB}" srcOrd="0" destOrd="0" parTransId="{C01E7A0E-3374-4151-8E03-10BDA210CBBA}" sibTransId="{F73F9016-5B06-44EF-A41D-6E8D511CE886}"/>
    <dgm:cxn modelId="{C6C87094-82C5-432B-B77A-C594A6BD95F6}" type="presOf" srcId="{DB4415A8-08B2-4F30-A9B6-047B5BBBDF2B}" destId="{760D385E-4409-4ACD-863B-727755C2167E}" srcOrd="0" destOrd="0" presId="urn:microsoft.com/office/officeart/2005/8/layout/vList2"/>
    <dgm:cxn modelId="{3164C154-1123-4520-AFAD-DE7B50C3E8FC}" type="presOf" srcId="{7D6D7905-2151-49E7-AD68-0C8729B381DB}" destId="{2B4C85C5-C3C1-4530-993A-9E88060118E0}" srcOrd="0" destOrd="0" presId="urn:microsoft.com/office/officeart/2005/8/layout/vList2"/>
    <dgm:cxn modelId="{9E53D40B-B6A5-4B34-A386-AAF6318F4E49}" type="presParOf" srcId="{760D385E-4409-4ACD-863B-727755C2167E}" destId="{2B4C85C5-C3C1-4530-993A-9E88060118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E99ADA-4B7A-4813-B9FF-5240D04B64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5148056-3341-4747-9161-EC16F457A55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rtl="0"/>
          <a:r>
            <a:rPr lang="ru-RU" sz="2700" b="1" dirty="0"/>
            <a:t>ГРВПЗ должен базироваться на системе отчетности, которая является обязательной, ежегодной, комплексной (охватывает атмосферу, воду, почву) </a:t>
          </a:r>
        </a:p>
      </dgm:t>
    </dgm:pt>
    <dgm:pt modelId="{A138E1A4-6293-43BA-B519-4028D15651DA}" type="parTrans" cxnId="{302097C5-E81E-49E5-82D2-A2067CB5BC02}">
      <dgm:prSet/>
      <dgm:spPr/>
      <dgm:t>
        <a:bodyPr/>
        <a:lstStyle/>
        <a:p>
          <a:endParaRPr lang="ru-RU"/>
        </a:p>
      </dgm:t>
    </dgm:pt>
    <dgm:pt modelId="{0D841082-0577-4E74-88E1-9EBDD6FF1818}" type="sibTrans" cxnId="{302097C5-E81E-49E5-82D2-A2067CB5BC02}">
      <dgm:prSet/>
      <dgm:spPr/>
      <dgm:t>
        <a:bodyPr/>
        <a:lstStyle/>
        <a:p>
          <a:endParaRPr lang="ru-RU"/>
        </a:p>
      </dgm:t>
    </dgm:pt>
    <dgm:pt modelId="{C8EE5E50-2E54-456C-9487-88C2F26D8F24}" type="pres">
      <dgm:prSet presAssocID="{D1E99ADA-4B7A-4813-B9FF-5240D04B64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CF5AC-1DB8-4580-93BA-22C7E5AA2DB9}" type="pres">
      <dgm:prSet presAssocID="{B5148056-3341-4747-9161-EC16F457A55B}" presName="parentText" presStyleLbl="node1" presStyleIdx="0" presStyleCnt="1" custScaleY="745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097C5-E81E-49E5-82D2-A2067CB5BC02}" srcId="{D1E99ADA-4B7A-4813-B9FF-5240D04B64C0}" destId="{B5148056-3341-4747-9161-EC16F457A55B}" srcOrd="0" destOrd="0" parTransId="{A138E1A4-6293-43BA-B519-4028D15651DA}" sibTransId="{0D841082-0577-4E74-88E1-9EBDD6FF1818}"/>
    <dgm:cxn modelId="{2592D545-0B2D-45B4-ABAB-8039EDA10169}" type="presOf" srcId="{D1E99ADA-4B7A-4813-B9FF-5240D04B64C0}" destId="{C8EE5E50-2E54-456C-9487-88C2F26D8F24}" srcOrd="0" destOrd="0" presId="urn:microsoft.com/office/officeart/2005/8/layout/vList2"/>
    <dgm:cxn modelId="{8B037739-278F-4B8F-9F5D-6CCDDCC6853C}" type="presOf" srcId="{B5148056-3341-4747-9161-EC16F457A55B}" destId="{BD7CF5AC-1DB8-4580-93BA-22C7E5AA2DB9}" srcOrd="0" destOrd="0" presId="urn:microsoft.com/office/officeart/2005/8/layout/vList2"/>
    <dgm:cxn modelId="{430B53D2-5B80-4969-B08F-ABAAA61004F9}" type="presParOf" srcId="{C8EE5E50-2E54-456C-9487-88C2F26D8F24}" destId="{BD7CF5AC-1DB8-4580-93BA-22C7E5AA2D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1675E-19B9-4C50-8CDD-DAC915FD4FA8}">
      <dsp:nvSpPr>
        <dsp:cNvPr id="0" name=""/>
        <dsp:cNvSpPr/>
      </dsp:nvSpPr>
      <dsp:spPr>
        <a:xfrm>
          <a:off x="112233" y="220228"/>
          <a:ext cx="3689859" cy="310769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о РВПЗ был принят на внеочередном совещании Сторон </a:t>
          </a:r>
          <a:r>
            <a:rPr lang="ru-RU" sz="21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Орхусской</a:t>
          </a:r>
          <a:r>
            <a:rPr lang="ru-RU" sz="21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Конвенции 21 мая 2003 г. в рамках проходившей в Киеве пятой Конференции министров «Окружающая среда для Европы»</a:t>
          </a:r>
          <a:r>
            <a:rPr lang="ru-RU" sz="2100" kern="1200" dirty="0">
              <a:latin typeface="Arial" pitchFamily="34" charset="0"/>
              <a:cs typeface="Arial" pitchFamily="34" charset="0"/>
            </a:rPr>
            <a:t> </a:t>
          </a:r>
        </a:p>
      </dsp:txBody>
      <dsp:txXfrm>
        <a:off x="112233" y="220228"/>
        <a:ext cx="3689859" cy="3107695"/>
      </dsp:txXfrm>
    </dsp:sp>
    <dsp:sp modelId="{E3190528-08B7-4838-981C-29FC145861FB}">
      <dsp:nvSpPr>
        <dsp:cNvPr id="0" name=""/>
        <dsp:cNvSpPr/>
      </dsp:nvSpPr>
      <dsp:spPr>
        <a:xfrm>
          <a:off x="3965251" y="490624"/>
          <a:ext cx="3432972" cy="265220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вступил в силу 8 октября 2009 г. после того, как его ратифицировали 16 государств</a:t>
          </a:r>
        </a:p>
      </dsp:txBody>
      <dsp:txXfrm>
        <a:off x="3965251" y="490624"/>
        <a:ext cx="3432972" cy="2652204"/>
      </dsp:txXfrm>
    </dsp:sp>
    <dsp:sp modelId="{1D3493AC-BA23-406E-B85C-D61A418DC753}">
      <dsp:nvSpPr>
        <dsp:cNvPr id="0" name=""/>
        <dsp:cNvSpPr/>
      </dsp:nvSpPr>
      <dsp:spPr>
        <a:xfrm>
          <a:off x="7607436" y="242462"/>
          <a:ext cx="3727037" cy="2999151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является первым юридически обязательным международным документом о регистрах выбросов и переносе загрязнителей </a:t>
          </a:r>
        </a:p>
      </dsp:txBody>
      <dsp:txXfrm>
        <a:off x="7607436" y="242462"/>
        <a:ext cx="3727037" cy="2999151"/>
      </dsp:txXfrm>
    </dsp:sp>
    <dsp:sp modelId="{3491B862-2F62-4371-8F7D-93658BADA701}">
      <dsp:nvSpPr>
        <dsp:cNvPr id="0" name=""/>
        <dsp:cNvSpPr/>
      </dsp:nvSpPr>
      <dsp:spPr>
        <a:xfrm>
          <a:off x="153788" y="3643947"/>
          <a:ext cx="4753848" cy="240574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  - </a:t>
          </a:r>
          <a:r>
            <a:rPr lang="ru-RU" sz="2200" b="1" i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расширение доступа общественности к информации, содействии участию общественности и внесении вклада в предупреждение и сокращение загрязнения</a:t>
          </a:r>
        </a:p>
      </dsp:txBody>
      <dsp:txXfrm>
        <a:off x="153788" y="3643947"/>
        <a:ext cx="4753848" cy="2405740"/>
      </dsp:txXfrm>
    </dsp:sp>
    <dsp:sp modelId="{27EEA7BC-1EFD-40BA-A900-9C0FAFE693B5}">
      <dsp:nvSpPr>
        <dsp:cNvPr id="0" name=""/>
        <dsp:cNvSpPr/>
      </dsp:nvSpPr>
      <dsp:spPr>
        <a:xfrm>
          <a:off x="5828510" y="3603005"/>
          <a:ext cx="4880593" cy="245835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Протокол может быть подписан всеми государствами, включая те государства, которые не ратифицировали </a:t>
          </a:r>
          <a:r>
            <a:rPr lang="ru-RU" sz="22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Орхусскую</a:t>
          </a:r>
          <a:r>
            <a:rPr lang="ru-RU" sz="2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Конвенцию, а также государствами, не являющимися членами ЕЭК ООН.</a:t>
          </a:r>
        </a:p>
      </dsp:txBody>
      <dsp:txXfrm>
        <a:off x="5828510" y="3603005"/>
        <a:ext cx="4880593" cy="24583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A70F2-6354-4CD0-8000-BFCFC8DB41EC}">
      <dsp:nvSpPr>
        <dsp:cNvPr id="0" name=""/>
        <dsp:cNvSpPr/>
      </dsp:nvSpPr>
      <dsp:spPr>
        <a:xfrm>
          <a:off x="0" y="806"/>
          <a:ext cx="10426889" cy="1649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Включает в себя данные по каждому отдельному предприятию, по каждому отдельному загрязняющему веществу, по каждому отдельному загрязняющему веществу и виду отходов в случае транспортируемых веществ</a:t>
          </a:r>
          <a:r>
            <a:rPr lang="ru-RU" sz="2300" b="1" kern="1200" dirty="0"/>
            <a:t>. </a:t>
          </a:r>
          <a:endParaRPr lang="ru-RU" sz="2300" kern="1200" dirty="0"/>
        </a:p>
      </dsp:txBody>
      <dsp:txXfrm>
        <a:off x="80535" y="81341"/>
        <a:ext cx="10265819" cy="14886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620B5-B83D-41D0-BF03-CD45A57B7019}">
      <dsp:nvSpPr>
        <dsp:cNvPr id="0" name=""/>
        <dsp:cNvSpPr/>
      </dsp:nvSpPr>
      <dsp:spPr>
        <a:xfrm>
          <a:off x="5375" y="63"/>
          <a:ext cx="11007688" cy="2549739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Природопользователи</a:t>
          </a:r>
          <a:r>
            <a:rPr lang="ru-RU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имеющие объекты I категории, ежегодно до 1 апреля предоставляют информацию за предыдущий год в соответствии с Правилами ведения Государственного регистра выбросов и переноса загрязнителей, утверждаемыми уполномоченным органом в области охраны окружающей среды</a:t>
          </a:r>
        </a:p>
      </dsp:txBody>
      <dsp:txXfrm>
        <a:off x="129843" y="124531"/>
        <a:ext cx="10758752" cy="2300803"/>
      </dsp:txXfrm>
    </dsp:sp>
    <dsp:sp modelId="{83CC521E-032F-4F84-BA33-A8F296827654}">
      <dsp:nvSpPr>
        <dsp:cNvPr id="0" name=""/>
        <dsp:cNvSpPr/>
      </dsp:nvSpPr>
      <dsp:spPr>
        <a:xfrm>
          <a:off x="5375" y="2677289"/>
          <a:ext cx="11007688" cy="254973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соответствии с пунктом 3 статьи 160 Кодекса ГРВПЗ содержит информацию о предельно допустимых концентрациях загрязняющих веществ, их влиянии на здоровье и окружающую среду, а также другую научно обоснованную информацию по выбросам и переносам загрязнителей и информацию о </a:t>
          </a:r>
          <a:r>
            <a:rPr lang="ru-RU" sz="24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природопользователях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9843" y="2801757"/>
        <a:ext cx="10758752" cy="23008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A05B3-217D-4244-AD60-3F317489E04F}">
      <dsp:nvSpPr>
        <dsp:cNvPr id="0" name=""/>
        <dsp:cNvSpPr/>
      </dsp:nvSpPr>
      <dsp:spPr>
        <a:xfrm>
          <a:off x="0" y="194945"/>
          <a:ext cx="10972800" cy="231969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>
              <a:latin typeface="Arial" pitchFamily="34" charset="0"/>
              <a:cs typeface="Arial" pitchFamily="34" charset="0"/>
            </a:rPr>
            <a:t>Природопользователи</a:t>
          </a:r>
          <a:r>
            <a:rPr lang="ru-RU" sz="2800" b="1" kern="1200" dirty="0">
              <a:latin typeface="Arial" pitchFamily="34" charset="0"/>
              <a:cs typeface="Arial" pitchFamily="34" charset="0"/>
            </a:rPr>
            <a:t>, имеющие объекты I категории ежегодно до 1 апреля предоставляют в территориальный орган уполномоченного органа по охране окружающей среды информацию за предыдущий год в соответствии с Правилами ведения ГРВПЗ</a:t>
          </a:r>
        </a:p>
      </dsp:txBody>
      <dsp:txXfrm>
        <a:off x="113238" y="308183"/>
        <a:ext cx="10746324" cy="2093216"/>
      </dsp:txXfrm>
    </dsp:sp>
    <dsp:sp modelId="{FCCDB640-94F5-4F75-9D0A-EA1CCECD8725}">
      <dsp:nvSpPr>
        <dsp:cNvPr id="0" name=""/>
        <dsp:cNvSpPr/>
      </dsp:nvSpPr>
      <dsp:spPr>
        <a:xfrm>
          <a:off x="0" y="2972882"/>
          <a:ext cx="10972800" cy="2438398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Arial" pitchFamily="34" charset="0"/>
              <a:cs typeface="Arial" pitchFamily="34" charset="0"/>
            </a:rPr>
            <a:t>Территориальный орган в течение второго квартала года, следующего за отчетным годом, предоставляет в уполномоченный орган, в электронной форме, согласно описи, информацию,  указанную в пункте 6 Правил ведения ГРВПЗ</a:t>
          </a:r>
        </a:p>
      </dsp:txBody>
      <dsp:txXfrm>
        <a:off x="119033" y="3091915"/>
        <a:ext cx="10734734" cy="22003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EE435-A5C5-4774-BE4C-81CBF3FD0811}">
      <dsp:nvSpPr>
        <dsp:cNvPr id="0" name=""/>
        <dsp:cNvSpPr/>
      </dsp:nvSpPr>
      <dsp:spPr>
        <a:xfrm>
          <a:off x="0" y="322600"/>
          <a:ext cx="10972800" cy="181927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/>
            <a:t>Уполномоченный орган размещает ГРВПЗ в открытом доступе, согласно пункта 2 статьи 163 Экологического Кодекса РК</a:t>
          </a:r>
        </a:p>
      </dsp:txBody>
      <dsp:txXfrm>
        <a:off x="88810" y="411410"/>
        <a:ext cx="10795180" cy="1641657"/>
      </dsp:txXfrm>
    </dsp:sp>
    <dsp:sp modelId="{4FEE7B42-C274-4B49-9672-54783CB6251B}">
      <dsp:nvSpPr>
        <dsp:cNvPr id="0" name=""/>
        <dsp:cNvSpPr/>
      </dsp:nvSpPr>
      <dsp:spPr>
        <a:xfrm>
          <a:off x="0" y="2403080"/>
          <a:ext cx="10972800" cy="275357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/>
            <a:t>Так как ГРВПЗ является составной частью Государственного фонда экологической информации, сопровождает его  РГП  на ПХВ «Информационно-аналитический центр охраны окружающей среды» (ИАЦ)</a:t>
          </a:r>
        </a:p>
      </dsp:txBody>
      <dsp:txXfrm>
        <a:off x="134419" y="2537499"/>
        <a:ext cx="10703962" cy="2484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26EE5-385A-4FCA-B525-76B07B43E3B1}">
      <dsp:nvSpPr>
        <dsp:cNvPr id="0" name=""/>
        <dsp:cNvSpPr/>
      </dsp:nvSpPr>
      <dsp:spPr>
        <a:xfrm>
          <a:off x="0" y="4309736"/>
          <a:ext cx="10945504" cy="94286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0" kern="1200" baseline="0" dirty="0">
              <a:solidFill>
                <a:schemeClr val="tx1"/>
              </a:solidFill>
            </a:rPr>
            <a:t>о местах захоронения или размещения отходов</a:t>
          </a:r>
          <a:endParaRPr lang="ru-RU" sz="3300" b="0" i="0" kern="1200" baseline="0" dirty="0"/>
        </a:p>
      </dsp:txBody>
      <dsp:txXfrm>
        <a:off x="0" y="4309736"/>
        <a:ext cx="10945504" cy="942865"/>
      </dsp:txXfrm>
    </dsp:sp>
    <dsp:sp modelId="{BC25A32B-6118-475E-BC7D-B3636BF8CE45}">
      <dsp:nvSpPr>
        <dsp:cNvPr id="0" name=""/>
        <dsp:cNvSpPr/>
      </dsp:nvSpPr>
      <dsp:spPr>
        <a:xfrm rot="10800000">
          <a:off x="0" y="2873753"/>
          <a:ext cx="10945504" cy="1450126"/>
        </a:xfrm>
        <a:prstGeom prst="upArrowCallou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baseline="0" dirty="0">
              <a:solidFill>
                <a:schemeClr val="tx1"/>
              </a:solidFill>
            </a:rPr>
            <a:t>о переносах веществ в пределах конкретных территорий (объектов) и за пределы территорий (объектов)</a:t>
          </a:r>
          <a:endParaRPr lang="ru-RU" sz="2800" b="1" kern="1200" dirty="0">
            <a:solidFill>
              <a:schemeClr val="tx1"/>
            </a:solidFill>
          </a:endParaRPr>
        </a:p>
      </dsp:txBody>
      <dsp:txXfrm rot="10800000">
        <a:off x="0" y="2873753"/>
        <a:ext cx="10945504" cy="942248"/>
      </dsp:txXfrm>
    </dsp:sp>
    <dsp:sp modelId="{589B3EF8-F209-45DE-B1A0-F20CF3485424}">
      <dsp:nvSpPr>
        <dsp:cNvPr id="0" name=""/>
        <dsp:cNvSpPr/>
      </dsp:nvSpPr>
      <dsp:spPr>
        <a:xfrm rot="10800000">
          <a:off x="0" y="1437769"/>
          <a:ext cx="10945504" cy="1450126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baseline="0" dirty="0">
              <a:solidFill>
                <a:schemeClr val="tx1"/>
              </a:solidFill>
            </a:rPr>
            <a:t>об использовании воды, энергии, иных ресурсов при осуществлении видов деятельности конкретными субъектами</a:t>
          </a:r>
          <a:endParaRPr lang="ru-RU" sz="2800" b="1" kern="1200" dirty="0">
            <a:solidFill>
              <a:schemeClr val="tx1"/>
            </a:solidFill>
          </a:endParaRPr>
        </a:p>
      </dsp:txBody>
      <dsp:txXfrm rot="10800000">
        <a:off x="0" y="1437769"/>
        <a:ext cx="10945504" cy="942248"/>
      </dsp:txXfrm>
    </dsp:sp>
    <dsp:sp modelId="{36C97850-91EE-4CCA-8312-5E55A547EA05}">
      <dsp:nvSpPr>
        <dsp:cNvPr id="0" name=""/>
        <dsp:cNvSpPr/>
      </dsp:nvSpPr>
      <dsp:spPr>
        <a:xfrm rot="10800000">
          <a:off x="0" y="1786"/>
          <a:ext cx="10945504" cy="1450126"/>
        </a:xfrm>
        <a:prstGeom prst="upArrowCallou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baseline="0" dirty="0">
              <a:solidFill>
                <a:schemeClr val="tx1"/>
              </a:solidFill>
            </a:rPr>
            <a:t>о применении, выпуске в окружающую среду и о переносе определенных веществ и продуктов их взаимодействия в результате осуществления определенных видов деятельности</a:t>
          </a:r>
          <a:endParaRPr lang="ru-RU" sz="1900" kern="1200" dirty="0"/>
        </a:p>
      </dsp:txBody>
      <dsp:txXfrm rot="10800000">
        <a:off x="0" y="1786"/>
        <a:ext cx="10945504" cy="942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B2A85-1AAC-42C2-A94E-3732A36EAB97}">
      <dsp:nvSpPr>
        <dsp:cNvPr id="0" name=""/>
        <dsp:cNvSpPr/>
      </dsp:nvSpPr>
      <dsp:spPr>
        <a:xfrm>
          <a:off x="10658" y="0"/>
          <a:ext cx="3206113" cy="42035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>
              <a:solidFill>
                <a:schemeClr val="tx1"/>
              </a:solidFill>
            </a:rPr>
            <a:t>Роттердамская</a:t>
          </a:r>
          <a:r>
            <a:rPr lang="ru-RU" sz="2400" b="1" kern="1200" dirty="0">
              <a:solidFill>
                <a:schemeClr val="tx1"/>
              </a:solidFill>
            </a:rPr>
            <a:t> конвенция о процедуре предварительного обоснованного согласия в отношении отдельных химических веществ и пестицидов в международной торговле</a:t>
          </a:r>
        </a:p>
      </dsp:txBody>
      <dsp:txXfrm>
        <a:off x="104562" y="93904"/>
        <a:ext cx="3018305" cy="4015704"/>
      </dsp:txXfrm>
    </dsp:sp>
    <dsp:sp modelId="{CA8E7E0F-4590-4B26-B2AC-BC71CEC1D095}">
      <dsp:nvSpPr>
        <dsp:cNvPr id="0" name=""/>
        <dsp:cNvSpPr/>
      </dsp:nvSpPr>
      <dsp:spPr>
        <a:xfrm>
          <a:off x="3501191" y="1749076"/>
          <a:ext cx="602968" cy="705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501191" y="1890148"/>
        <a:ext cx="422078" cy="423215"/>
      </dsp:txXfrm>
    </dsp:sp>
    <dsp:sp modelId="{D161B8E2-1AFA-4614-888A-C41080243281}">
      <dsp:nvSpPr>
        <dsp:cNvPr id="0" name=""/>
        <dsp:cNvSpPr/>
      </dsp:nvSpPr>
      <dsp:spPr>
        <a:xfrm>
          <a:off x="4354448" y="13650"/>
          <a:ext cx="2844190" cy="417621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>
              <a:solidFill>
                <a:schemeClr val="tx1"/>
              </a:solidFill>
            </a:rPr>
            <a:t>Базельская</a:t>
          </a:r>
          <a:r>
            <a:rPr lang="ru-RU" sz="2600" b="1" kern="1200" dirty="0">
              <a:solidFill>
                <a:schemeClr val="tx1"/>
              </a:solidFill>
            </a:rPr>
            <a:t> конвенция о контроле за трансграничной перевозкой опасных отходов и их удалением  </a:t>
          </a:r>
        </a:p>
      </dsp:txBody>
      <dsp:txXfrm>
        <a:off x="4437751" y="96953"/>
        <a:ext cx="2677584" cy="4009605"/>
      </dsp:txXfrm>
    </dsp:sp>
    <dsp:sp modelId="{3AE6DF6E-5C0F-4A7F-86A3-A45E00996591}">
      <dsp:nvSpPr>
        <dsp:cNvPr id="0" name=""/>
        <dsp:cNvSpPr/>
      </dsp:nvSpPr>
      <dsp:spPr>
        <a:xfrm>
          <a:off x="7483058" y="1749076"/>
          <a:ext cx="602968" cy="705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7483058" y="1890148"/>
        <a:ext cx="422078" cy="423215"/>
      </dsp:txXfrm>
    </dsp:sp>
    <dsp:sp modelId="{8F54F262-EB21-41B3-B08C-F6250665B1F3}">
      <dsp:nvSpPr>
        <dsp:cNvPr id="0" name=""/>
        <dsp:cNvSpPr/>
      </dsp:nvSpPr>
      <dsp:spPr>
        <a:xfrm>
          <a:off x="8336315" y="27300"/>
          <a:ext cx="2844190" cy="414891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chemeClr val="tx1"/>
              </a:solidFill>
            </a:rPr>
            <a:t>Стокгольмская конвенция о стойких органических загрязнителях </a:t>
          </a:r>
        </a:p>
      </dsp:txBody>
      <dsp:txXfrm>
        <a:off x="8419618" y="110603"/>
        <a:ext cx="2677584" cy="3982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B09D1-E8FC-4E37-A309-0D5B508285E7}">
      <dsp:nvSpPr>
        <dsp:cNvPr id="0" name=""/>
        <dsp:cNvSpPr/>
      </dsp:nvSpPr>
      <dsp:spPr>
        <a:xfrm>
          <a:off x="8544" y="252487"/>
          <a:ext cx="11254365" cy="1447121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solidFill>
                <a:schemeClr val="tx1"/>
              </a:solidFill>
            </a:rPr>
            <a:t>Периодический сбор информации для выявления тенденций во времени</a:t>
          </a:r>
        </a:p>
      </dsp:txBody>
      <dsp:txXfrm>
        <a:off x="732105" y="252487"/>
        <a:ext cx="9807244" cy="1447121"/>
      </dsp:txXfrm>
    </dsp:sp>
    <dsp:sp modelId="{FAB3759E-DEB0-4774-90E5-52CA83E17F86}">
      <dsp:nvSpPr>
        <dsp:cNvPr id="0" name=""/>
        <dsp:cNvSpPr/>
      </dsp:nvSpPr>
      <dsp:spPr>
        <a:xfrm>
          <a:off x="8544" y="1903638"/>
          <a:ext cx="11288431" cy="1457352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solidFill>
                <a:schemeClr val="tx1"/>
              </a:solidFill>
            </a:rPr>
            <a:t>Использование общих классификаторов химических веществ, производственных объектов и регионов для облегчения сопоставления и обобщения данных</a:t>
          </a:r>
        </a:p>
      </dsp:txBody>
      <dsp:txXfrm>
        <a:off x="737220" y="1903638"/>
        <a:ext cx="9831079" cy="1457352"/>
      </dsp:txXfrm>
    </dsp:sp>
    <dsp:sp modelId="{83CB88D6-2C46-4DF1-AEBB-947C86420C60}">
      <dsp:nvSpPr>
        <dsp:cNvPr id="0" name=""/>
        <dsp:cNvSpPr/>
      </dsp:nvSpPr>
      <dsp:spPr>
        <a:xfrm>
          <a:off x="34139" y="3537811"/>
          <a:ext cx="11271380" cy="145735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>
          <a:glow rad="635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solidFill>
                <a:schemeClr val="tx1"/>
              </a:solidFill>
            </a:rPr>
            <a:t>Компьютеризация информации для облегчения анализа, а также распространение этой информации среди политических деятелей и широкой общественности</a:t>
          </a:r>
        </a:p>
      </dsp:txBody>
      <dsp:txXfrm>
        <a:off x="762815" y="3537811"/>
        <a:ext cx="9814028" cy="1457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E41F0-6E91-4388-8A47-D2D559546A78}">
      <dsp:nvSpPr>
        <dsp:cNvPr id="0" name=""/>
        <dsp:cNvSpPr/>
      </dsp:nvSpPr>
      <dsp:spPr>
        <a:xfrm rot="16200000">
          <a:off x="-1426097" y="1432152"/>
          <a:ext cx="4989011" cy="2124705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Кто осуществляет выбросы потенциально опасных химических веществ? </a:t>
          </a:r>
        </a:p>
      </dsp:txBody>
      <dsp:txXfrm rot="5400000">
        <a:off x="6056" y="997801"/>
        <a:ext cx="2124705" cy="2993407"/>
      </dsp:txXfrm>
    </dsp:sp>
    <dsp:sp modelId="{AD083D8E-EFD1-4CE5-ADB0-2AE40F2C4778}">
      <dsp:nvSpPr>
        <dsp:cNvPr id="0" name=""/>
        <dsp:cNvSpPr/>
      </dsp:nvSpPr>
      <dsp:spPr>
        <a:xfrm rot="16200000">
          <a:off x="857961" y="1432152"/>
          <a:ext cx="4989011" cy="2124705"/>
        </a:xfrm>
        <a:prstGeom prst="flowChartManualOperation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2953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</a:rPr>
            <a:t>Какие загрязняющие вещества выбрасываются в окружающую среду?</a:t>
          </a:r>
        </a:p>
      </dsp:txBody>
      <dsp:txXfrm rot="5400000">
        <a:off x="2290114" y="997801"/>
        <a:ext cx="2124705" cy="2993407"/>
      </dsp:txXfrm>
    </dsp:sp>
    <dsp:sp modelId="{E4ED6F19-5E7A-46DD-8090-7E953232DE1D}">
      <dsp:nvSpPr>
        <dsp:cNvPr id="0" name=""/>
        <dsp:cNvSpPr/>
      </dsp:nvSpPr>
      <dsp:spPr>
        <a:xfrm rot="16200000">
          <a:off x="3142019" y="1432152"/>
          <a:ext cx="4989011" cy="2124705"/>
        </a:xfrm>
        <a:prstGeom prst="flowChartManualOperati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Сколько их выбрасывается и в течение какого периода времени? </a:t>
          </a:r>
        </a:p>
      </dsp:txBody>
      <dsp:txXfrm rot="5400000">
        <a:off x="4574172" y="997801"/>
        <a:ext cx="2124705" cy="2993407"/>
      </dsp:txXfrm>
    </dsp:sp>
    <dsp:sp modelId="{01053810-C0B0-47CD-B070-ED9B0C0CD199}">
      <dsp:nvSpPr>
        <dsp:cNvPr id="0" name=""/>
        <dsp:cNvSpPr/>
      </dsp:nvSpPr>
      <dsp:spPr>
        <a:xfrm rot="16200000">
          <a:off x="5426078" y="1432152"/>
          <a:ext cx="4989011" cy="2124705"/>
        </a:xfrm>
        <a:prstGeom prst="flowChartManualOperation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В какую природную среду поступают выбросы и сколько каждого вещества попадает в воздух, воду и почву?</a:t>
          </a:r>
        </a:p>
      </dsp:txBody>
      <dsp:txXfrm rot="5400000">
        <a:off x="6858231" y="997801"/>
        <a:ext cx="2124705" cy="2993407"/>
      </dsp:txXfrm>
    </dsp:sp>
    <dsp:sp modelId="{E9F87E13-A7EE-4EFC-9EBC-D1AC0CB7167F}">
      <dsp:nvSpPr>
        <dsp:cNvPr id="0" name=""/>
        <dsp:cNvSpPr/>
      </dsp:nvSpPr>
      <dsp:spPr>
        <a:xfrm rot="16200000">
          <a:off x="7710137" y="1432152"/>
          <a:ext cx="4989011" cy="2124705"/>
        </a:xfrm>
        <a:prstGeom prst="flowChartManualOperati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Каково географическое распределение выбросов загрязнителей? </a:t>
          </a:r>
        </a:p>
      </dsp:txBody>
      <dsp:txXfrm rot="5400000">
        <a:off x="9142290" y="997801"/>
        <a:ext cx="2124705" cy="29934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52836-5E28-4968-9724-4112D435354E}">
      <dsp:nvSpPr>
        <dsp:cNvPr id="0" name=""/>
        <dsp:cNvSpPr/>
      </dsp:nvSpPr>
      <dsp:spPr>
        <a:xfrm>
          <a:off x="0" y="2370551"/>
          <a:ext cx="11137236" cy="155533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2286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ГРВПЗ – структурированная база данных о состоянии эмиссии и загрязнения окружающей среды, размещенная в открытом доступе, которая ведется уполномоченным органом в области охраны окружающей среды в целях обеспечения прозрачности.</a:t>
          </a:r>
        </a:p>
      </dsp:txBody>
      <dsp:txXfrm>
        <a:off x="0" y="2370551"/>
        <a:ext cx="11137236" cy="1555338"/>
      </dsp:txXfrm>
    </dsp:sp>
    <dsp:sp modelId="{26C5BA97-CD6D-4A73-B009-A3CAA1E59AE4}">
      <dsp:nvSpPr>
        <dsp:cNvPr id="0" name=""/>
        <dsp:cNvSpPr/>
      </dsp:nvSpPr>
      <dsp:spPr>
        <a:xfrm rot="10800000">
          <a:off x="0" y="1771"/>
          <a:ext cx="11137236" cy="2392110"/>
        </a:xfrm>
        <a:prstGeom prst="upArrowCallou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397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Статья 160 предусматривает ведение Государственного регистра выбросов и переноса загрязнителей (далее – ГРВПЗ)</a:t>
          </a:r>
        </a:p>
      </dsp:txBody>
      <dsp:txXfrm rot="10800000">
        <a:off x="0" y="1771"/>
        <a:ext cx="11137236" cy="1554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BEFAA-589B-48A8-92EC-06FEA9B828D4}">
      <dsp:nvSpPr>
        <dsp:cNvPr id="0" name=""/>
        <dsp:cNvSpPr/>
      </dsp:nvSpPr>
      <dsp:spPr>
        <a:xfrm>
          <a:off x="0" y="5025"/>
          <a:ext cx="10481482" cy="839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/>
            <a:t>Требования Экологического кодекса РК по ГРВПЗ</a:t>
          </a:r>
        </a:p>
      </dsp:txBody>
      <dsp:txXfrm>
        <a:off x="40980" y="46005"/>
        <a:ext cx="10399522" cy="757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C85C5-C3C1-4530-993A-9E88060118E0}">
      <dsp:nvSpPr>
        <dsp:cNvPr id="0" name=""/>
        <dsp:cNvSpPr/>
      </dsp:nvSpPr>
      <dsp:spPr>
        <a:xfrm>
          <a:off x="0" y="1232"/>
          <a:ext cx="4913193" cy="2522370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ГРВПЗ представляет собой инвентарный перечень загрязнения, создаваемого промышленными объектами и другими источниками</a:t>
          </a:r>
          <a:r>
            <a:rPr lang="ru-RU" sz="2800" kern="1200" dirty="0"/>
            <a:t> </a:t>
          </a:r>
        </a:p>
      </dsp:txBody>
      <dsp:txXfrm>
        <a:off x="123132" y="124364"/>
        <a:ext cx="4666929" cy="22761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CF5AC-1DB8-4580-93BA-22C7E5AA2DB9}">
      <dsp:nvSpPr>
        <dsp:cNvPr id="0" name=""/>
        <dsp:cNvSpPr/>
      </dsp:nvSpPr>
      <dsp:spPr>
        <a:xfrm>
          <a:off x="0" y="136478"/>
          <a:ext cx="5158854" cy="230832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/>
            <a:t>ГРВПЗ должен базироваться на системе отчетности, которая является обязательной, ежегодной, комплексной (охватывает атмосферу, воду, почву) </a:t>
          </a:r>
        </a:p>
      </dsp:txBody>
      <dsp:txXfrm>
        <a:off x="112683" y="249161"/>
        <a:ext cx="4933488" cy="2082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A5C1-E520-483C-BF0E-699C68321FD9}" type="datetimeFigureOut">
              <a:rPr lang="ru-RU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4AC3A-B33E-49D9-947C-9C2C312190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4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55EF4-2A52-4BFD-A078-3ABBD5BF295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1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4AC3A-B33E-49D9-947C-9C2C31219015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5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4AC3A-B33E-49D9-947C-9C2C31219015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3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Примечание:  *</a:t>
            </a:r>
            <a:r>
              <a:rPr lang="ru-RU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Природопользователь</a:t>
            </a:r>
            <a:r>
              <a:rPr lang="ru-RU" dirty="0">
                <a:latin typeface="Arial" pitchFamily="34" charset="0"/>
                <a:ea typeface="Calibri" pitchFamily="34" charset="0"/>
                <a:cs typeface="Arial" pitchFamily="34" charset="0"/>
              </a:rPr>
              <a:t> предоставляет информацию за отчетный период с 1 января по 31 декабря каждого года.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0282-DC31-42A7-994F-71361029C5D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внесенными правками в Экологический кодекс в 2017 году производился сбор, проверка и размещение  в открытом доступе информации по РВПЗ от 2173 </a:t>
            </a:r>
            <a:r>
              <a:rPr lang="ru-R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природопользователей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категории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0282-DC31-42A7-994F-71361029C5D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ртинка 11"/>
          <p:cNvSpPr>
            <a:spLocks noGrp="1"/>
          </p:cNvSpPr>
          <p:nvPr>
            <p:ph type="clipArt" sz="quarter" idx="10"/>
          </p:nvPr>
        </p:nvSpPr>
        <p:spPr>
          <a:xfrm>
            <a:off x="1583267" y="836614"/>
            <a:ext cx="2784541" cy="20163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4" name="Диаграмма 13"/>
          <p:cNvSpPr>
            <a:spLocks noGrp="1"/>
          </p:cNvSpPr>
          <p:nvPr>
            <p:ph type="chart" sz="quarter" idx="11"/>
          </p:nvPr>
        </p:nvSpPr>
        <p:spPr>
          <a:xfrm>
            <a:off x="4944533" y="765175"/>
            <a:ext cx="6335184" cy="41036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8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sd.center@gmail.kz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818866" y="395785"/>
          <a:ext cx="1009934" cy="125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r:id="rId3" imgW="2319480" imgH="2834640" progId="">
                  <p:embed/>
                </p:oleObj>
              </mc:Choice>
              <mc:Fallback>
                <p:oleObj r:id="rId3" imgW="2319480" imgH="283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66" y="395785"/>
                        <a:ext cx="1009934" cy="1255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Рисунок 4" descr="Gerb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893" y="545910"/>
            <a:ext cx="1187355" cy="1078173"/>
          </a:xfrm>
          <a:prstGeom prst="rect">
            <a:avLst/>
          </a:prstGeom>
          <a:noFill/>
        </p:spPr>
      </p:pic>
      <p:pic>
        <p:nvPicPr>
          <p:cNvPr id="28676" name="Рисунок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4454" y="586854"/>
            <a:ext cx="1132763" cy="1132763"/>
          </a:xfrm>
          <a:prstGeom prst="rect">
            <a:avLst/>
          </a:prstGeom>
          <a:noFill/>
        </p:spPr>
      </p:pic>
      <p:pic>
        <p:nvPicPr>
          <p:cNvPr id="28675" name="Рисунок 9" descr="Картинки по запросу United Nations Institute for Training and Research лог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19917" y="600501"/>
            <a:ext cx="2142698" cy="1023583"/>
          </a:xfrm>
          <a:prstGeom prst="rect">
            <a:avLst/>
          </a:prstGeom>
          <a:noFill/>
        </p:spPr>
      </p:pic>
      <p:pic>
        <p:nvPicPr>
          <p:cNvPr id="28674" name="Picture 2" descr="GEF-notag-lowres_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50424" y="573207"/>
            <a:ext cx="1023582" cy="1187354"/>
          </a:xfrm>
          <a:prstGeom prst="rect">
            <a:avLst/>
          </a:prstGeom>
          <a:noFill/>
        </p:spPr>
      </p:pic>
      <p:pic>
        <p:nvPicPr>
          <p:cNvPr id="28673" name="Picture 1" descr="Description: cid:image003.png@01CC4C5C.E3D0408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208526" y="436728"/>
            <a:ext cx="1009934" cy="14057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09933" y="2470245"/>
            <a:ext cx="10235821" cy="230832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Международные требования и национальное законодательство РК по ведению регистра выбросов и переноса загрязнителей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355" y="5076967"/>
            <a:ext cx="10358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«ВНЕДРЕНИЕ РЕГИСТРА ВЫБРОСОВ И ПЕРЕНОСА ЗАГРЯЗНИТЕЛЕЙ В КАЗАХСТАНЕ: КЛЮЧЕВЫЕ РЕЗУЛЬТАТЫ И ДАЛЬНЕЙШИЕ ШАГИ»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марта 2019 год, г.Астана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174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/>
                <a:cs typeface="Arial"/>
              </a:rPr>
              <a:t>РВПЗ предоставляет исчерпывающую информацию в поддержку правительства в решении вопросов:  </a:t>
            </a:r>
            <a:endParaRPr lang="ru-RU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0376" y="1405719"/>
          <a:ext cx="11273051" cy="4989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ru-RU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21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653" y="300254"/>
            <a:ext cx="9635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Нормативно-правовая база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996288"/>
            <a:ext cx="11137237" cy="120032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8 апреля 2016 года Законом РК № 491-V внесены изменения и дополнения в Экологический кодекс Республики Казахстан</a:t>
            </a:r>
            <a:r>
              <a:rPr lang="x-none" sz="2400" b="1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д</a:t>
            </a:r>
            <a:r>
              <a:rPr lang="x-none" sz="2400" b="1">
                <a:latin typeface="Arial" pitchFamily="34" charset="0"/>
                <a:cs typeface="Arial" pitchFamily="34" charset="0"/>
              </a:rPr>
              <a:t>ля имплементации положений Протокола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о</a:t>
            </a:r>
            <a:r>
              <a:rPr lang="x-none" sz="2400" b="1">
                <a:latin typeface="Arial" pitchFamily="34" charset="0"/>
                <a:cs typeface="Arial" pitchFamily="34" charset="0"/>
              </a:rPr>
              <a:t> РВПЗ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23393" y="2636913"/>
          <a:ext cx="11137236" cy="3927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736978" y="365125"/>
          <a:ext cx="10481482" cy="84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955343" y="1542197"/>
          <a:ext cx="4913193" cy="2524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400800" y="1473958"/>
          <a:ext cx="5158854" cy="2581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996287" y="4503761"/>
          <a:ext cx="10426889" cy="1651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38200" y="1351130"/>
          <a:ext cx="11018440" cy="5227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3581" y="423084"/>
            <a:ext cx="10737048" cy="646331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Требования Экологического кодекса РК</a:t>
            </a:r>
          </a:p>
        </p:txBody>
      </p:sp>
    </p:spTree>
    <p:extLst>
      <p:ext uri="{BB962C8B-B14F-4D97-AF65-F5344CB8AC3E}">
        <p14:creationId xmlns:p14="http://schemas.microsoft.com/office/powerpoint/2010/main" val="10309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557" y="232013"/>
            <a:ext cx="11054687" cy="9689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Правила ведения Государственного регистра  выбросов и переноса загрязнителей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(Приказ и.о. Министра энергетики РК  от 10.06. 2016 г. № 241)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149" y="1405719"/>
            <a:ext cx="11027391" cy="5268035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600" b="1" dirty="0">
                <a:latin typeface="Arial" pitchFamily="34" charset="0"/>
                <a:cs typeface="Arial" pitchFamily="34" charset="0"/>
              </a:rPr>
              <a:t>ПОРЯДОК ВЕДЕНИЯ ГОСУДАРСТВЕННОГО РЕГИСТРА ВЫБРОСОВ И ПЕРЕНОСА ЗАГРЯЗНИТЕЛЕЙ (1):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6.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Природопользователи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имеющие объекты I категории (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далее-Природопользователи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), ежегодно до 1 апреля предоставляют в территориальный орган уполномоченного органа по охране окружающей среды (далее - территориальный орган) по месторасположению каждой производственной площадки, следующую информацию за предыдущий год: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 1) общие сведения о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Природопользователе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по форме, согласно приложению 1 к настоящим Правилам;</a:t>
            </a:r>
          </a:p>
          <a:p>
            <a:pPr>
              <a:buNone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 2) электронный вариант выданного экологического разрешения;</a:t>
            </a:r>
          </a:p>
          <a:p>
            <a:pPr>
              <a:buNone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 3) информацию: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по объему фактических эмиссий загрязняющих веществ в атмосферный воздух по форме, согласно приложению 2 к настоящим Правилам;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по объему фактических эмиссий загрязняющих веществ в водные объекты по форме, согласно приложению 3 к настоящим Правилам;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             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91569" y="1310184"/>
            <a:ext cx="10931857" cy="5308979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     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об отходах производства и потребления, образованных на производственной площадке, по форме согласно приложению 4 к настоящим Правилам;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      о размещении серы, образованной на производственной площадке, по форме согласно приложению 5 к настоящим Правилам;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      4) электронный вариант программы производственного экологического контроля и отчета экологического мониторинга;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      5) план мероприятий по охране окружающей среды и отчет о выполнении данного плана, по форме, утверждаемой уполномоченным органом в соответствии с пунктом 2 статьи 99 Кодекса;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      6) результаты государственного экологического контроля;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      7) сведения об обязательных платежах в бюджет за эмиссии в окружающую среду, в том числе за сверхустановленные нормативы по форме, согласно приложению 6 к настоящим Правилам.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 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8866" y="218364"/>
            <a:ext cx="10522424" cy="86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200" b="1" dirty="0">
                <a:latin typeface="Arial" pitchFamily="34" charset="0"/>
                <a:cs typeface="Arial" pitchFamily="34" charset="0"/>
              </a:rPr>
              <a:t>ПОРЯДОК ВЕДЕНИЯ ГОСУДАРСТВЕННОГО РЕГИСТРА ВЫБРОСОВ И ПЕРЕНОСА ЗАГРЯЗНИТЕЛЕЙ (2):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91570" y="1528549"/>
            <a:ext cx="10631606" cy="4648414"/>
          </a:xfr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7.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Природопользователи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имеющие в своей собственности несколько производственных площадок, расположенных на территории одной области (города республиканского значения, столицы), предоставляют информацию об эмиссиях в окружающую среду по каждой производственной площадке отдельно.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8. Территориальный орган в течение второго квартала года, следующего за отчетным годом, предоставляет в уполномоченный орган, в электронной форме, согласно описи, информацию, указанную в пункте 6 настоящих Правил.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9. Уполномоченный орган размещает ГРВПЗ в открытом доступе, согласно пункту 2 статьи 163 Кодекса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3457" y="327546"/>
            <a:ext cx="10604310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ПОРЯДОК ВЕДЕНИЯ ГОСУДАРСТВЕННОГО РЕГИСТРА ВЫБРОСОВ И ПЕРЕНОСА ЗАГРЯЗНИТЕЛЕЙ (3):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617291" cy="122413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/>
            </a:r>
            <a:br>
              <a:rPr lang="ru-RU" sz="2200" b="1" dirty="0"/>
            </a:br>
            <a:r>
              <a:rPr lang="ru-RU" sz="3100" b="1" dirty="0">
                <a:latin typeface="Arial" pitchFamily="34" charset="0"/>
                <a:cs typeface="Arial" pitchFamily="34" charset="0"/>
              </a:rPr>
              <a:t>Правила ведения Государственного регистра  выбросов и переноса загрязнителей 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371" y="1556792"/>
            <a:ext cx="11521279" cy="5112568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В Приложениях к Правилам указаны формы информации:</a:t>
            </a:r>
          </a:p>
          <a:p>
            <a:pPr algn="ctr">
              <a:buNone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по сведениям 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природопользователе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имеющего объекты I категории,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по объему фактических эмиссий загрязняющих веществ в атмосферный воздух для 60 веществ, в водные объекты – для 62 веществ,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информация об отходах производства и потребления, образованных на производственной площадке,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информация о размещении серы, образованной на производственной площадке,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сведения об обязательных платежах в бюджет за эмиссии в окружающую среду, в том числе за сверхустановленные нормативы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5361" y="1412775"/>
          <a:ext cx="11618793" cy="4930388"/>
        </p:xfrm>
        <a:graphic>
          <a:graphicData uri="http://schemas.openxmlformats.org/drawingml/2006/table">
            <a:tbl>
              <a:tblPr/>
              <a:tblGrid>
                <a:gridCol w="469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947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Данные природопользователя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Отчетный период*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Природопользователя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его юридический адрес, контактный телефон, адрес электронной почты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Бизнес-идентификационный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номер </a:t>
                      </a: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Природопользователя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(БИН)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Основной вид экономической деятельности </a:t>
                      </a: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Природопользователя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производственной площадки, ее географические координаты (градусы, минуты, секунды) и краткая характеристика производственного процесса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31371" y="395965"/>
            <a:ext cx="1101910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b="1" dirty="0">
                <a:latin typeface="Arial" pitchFamily="34" charset="0"/>
                <a:ea typeface="Calibri" pitchFamily="34" charset="0"/>
                <a:cs typeface="Arial" pitchFamily="34" charset="0"/>
              </a:rPr>
              <a:t>Ф</a:t>
            </a:r>
            <a:r>
              <a:rPr kumimoji="0" lang="ru-RU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орма</a:t>
            </a:r>
            <a:r>
              <a:rPr lang="ru-RU" sz="2300" b="1" dirty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Общие сведения о </a:t>
            </a:r>
            <a:r>
              <a:rPr kumimoji="0" lang="ru-RU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природопользователе</a:t>
            </a:r>
            <a:r>
              <a:rPr kumimoji="0" lang="ru-RU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имеющего объекты I категории (далее - </a:t>
            </a:r>
            <a:r>
              <a:rPr kumimoji="0" lang="ru-RU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Природопользователь</a:t>
            </a:r>
            <a:r>
              <a:rPr kumimoji="0" lang="ru-RU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2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>Форма информации по объему фактических эмиссий загрязняющих веществ в атмосферный воздух и водные объекты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785395"/>
          </a:xfrm>
        </p:spPr>
        <p:txBody>
          <a:bodyPr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Природопользователя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________________________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Наименование производственной площадки __________________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Отчетный период* __________________________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3392" y="2708920"/>
          <a:ext cx="11041224" cy="192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399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5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КАС**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загрязняющего вещества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Установленный норматив (тонн в год)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Фактические выбросы (тонн в год)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Методы определения фактических эмиссии (расчетный метод, инструментальные замеры)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3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23392" y="4747889"/>
            <a:ext cx="1104122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Примечание: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    *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представляет информацию за период с 1 января по 31 декабря каждого года;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    ** номер КАС - уникальный численный идентификатор химических соединений, заполняется уполномоченным органом;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    *** необходимо указать наименование загрязняющего вещества</a:t>
            </a:r>
            <a:r>
              <a:rPr kumimoji="0" lang="ru-RU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(от 60 – по атмосфере и 62 – по воде)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4.bp.blogspot.com/-3LLpDb7pcFY/UTMlaHTplwI/AAAAAAAABCQ/las4BlKe3v0/s1600/0_7ddbc_c7dbb7dc_XX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2" y="55418"/>
            <a:ext cx="12225159" cy="68981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/>
        </p:nvGraphicFramePr>
        <p:xfrm>
          <a:off x="327546" y="177423"/>
          <a:ext cx="11477767" cy="625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526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3080" y="1951630"/>
          <a:ext cx="11382232" cy="4039737"/>
        </p:xfrm>
        <a:graphic>
          <a:graphicData uri="http://schemas.openxmlformats.org/drawingml/2006/table">
            <a:tbl>
              <a:tblPr/>
              <a:tblGrid>
                <a:gridCol w="313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30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1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25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7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741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7699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411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686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03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отходов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опасности отходов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Агрегатное состояние отходов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Общее количество размещенных отходов на промышленной площадке на начало отчетного периода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образованных отходов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переданных отходов субъектам, выполняющим операции по сбору, транспортировке, утилизации, переработке и захоронению за отчетный период,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переработанных, утилизированных отходов самим собственником отходов на промышленной площадке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фактически размещенных на промышленной площадке отходов за отчетный период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Способы обращения с отходами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2388" y="216257"/>
            <a:ext cx="1110927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Форма </a:t>
            </a:r>
            <a:r>
              <a:rPr kumimoji="0" lang="ru-RU" sz="20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информации об отходах производства и потребления,</a:t>
            </a:r>
            <a:r>
              <a:rPr kumimoji="0" lang="ru-RU" sz="2000" b="1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образованных на производственной площадке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Наименование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__________________________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Наименование производственной площадки 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Отчетный период*__________________________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4967" y="6114197"/>
            <a:ext cx="112866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  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 Примечание: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Природопользователь</a:t>
            </a: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предоставляет информацию за отчетный период с 1  января по 31 декабря каждого года.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4148" y="2500628"/>
          <a:ext cx="10972800" cy="2804160"/>
        </p:xfrm>
        <a:graphic>
          <a:graphicData uri="http://schemas.openxmlformats.org/drawingml/2006/table">
            <a:tbl>
              <a:tblPr/>
              <a:tblGrid>
                <a:gridCol w="395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7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36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176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967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474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3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Агрегатное состояние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серы на промышленной площадке на начало отчетного периода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образованной серы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переданных на утилизацию, обезвреживание и т.д. серы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вторично использованной серы (тонн в год)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накопленных на промышленной площадке серы по состоянию на отчетный период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0250" y="183270"/>
            <a:ext cx="1136858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Форма </a:t>
            </a:r>
            <a:r>
              <a:rPr kumimoji="0" lang="ru-RU" sz="2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информации о размещении серы, образованной на производственной площадке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Наименование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Наименование производственной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площадки_________________________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Отчетный период*__________________________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388" y="5554639"/>
            <a:ext cx="107680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 Примечание: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      *</a:t>
            </a:r>
            <a:r>
              <a:rPr lang="ru-RU" sz="20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Природопользователь</a:t>
            </a:r>
            <a:r>
              <a:rPr lang="ru-RU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предоставляет информацию за отчетный период с 1 января по 31 декабря каждого года.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8170" y="1569493"/>
          <a:ext cx="10317710" cy="3196751"/>
        </p:xfrm>
        <a:graphic>
          <a:graphicData uri="http://schemas.openxmlformats.org/drawingml/2006/table">
            <a:tbl>
              <a:tblPr/>
              <a:tblGrid>
                <a:gridCol w="464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78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6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9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95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95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9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80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476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Природопользователя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и срок действия разрешения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Уплачено за нормативные эмиссии тыс. тг.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Уплачено за сверхнормативные эмиссии тыс. тг.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44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Атмосферный воздух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Вода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Отходы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Атмосферный воздух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Вода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Отходы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86854" y="196629"/>
            <a:ext cx="109455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Форма:</a:t>
            </a:r>
            <a:r>
              <a:rPr kumimoji="0" lang="ru-RU" sz="2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Сведения об обязательных платежах в бюджет за эмиссии в</a:t>
            </a:r>
            <a:r>
              <a:rPr kumimoji="0" lang="ru-RU" sz="2400" b="1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окружающую среду, в том числе за сверхустановленные нормативы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1371" y="0"/>
            <a:ext cx="11425269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Институциональная основа РВПЗ (1)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3392" y="980728"/>
          <a:ext cx="109728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Институциональная основа РВПЗ (2)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1052738"/>
          <a:ext cx="10972800" cy="5616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4584" y="982639"/>
            <a:ext cx="828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770" name="AutoShape 2" descr="Картинки по запросу эколог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992574" y="2497539"/>
            <a:ext cx="7888406" cy="3679423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Центр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«Содействие устойчивому развитию»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Алматы</a:t>
            </a:r>
            <a:r>
              <a:rPr lang="ru-RU" dirty="0">
                <a:latin typeface="Arial" pitchFamily="34" charset="0"/>
                <a:cs typeface="Arial" pitchFamily="34" charset="0"/>
              </a:rPr>
              <a:t>, Казахстан,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пр. Сейфуллина, 597, офис 416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Тел./факс (727) 255 87 78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E-mail: </a:t>
            </a:r>
            <a:r>
              <a:rPr lang="en-US" u="sng" dirty="0">
                <a:latin typeface="Arial" pitchFamily="34" charset="0"/>
                <a:cs typeface="Arial" pitchFamily="34" charset="0"/>
                <a:hlinkClick r:id="rId3"/>
              </a:rPr>
              <a:t>csd.center@gmail.kz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117910" y="532264"/>
          <a:ext cx="1787856" cy="1542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2319480" imgH="2834640" progId="">
                  <p:embed/>
                </p:oleObj>
              </mc:Choice>
              <mc:Fallback>
                <p:oleObj r:id="rId4" imgW="2319480" imgH="283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910" y="532264"/>
                        <a:ext cx="1787856" cy="15421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>
                <a:latin typeface="Arial" pitchFamily="34" charset="0"/>
                <a:cs typeface="Arial" pitchFamily="34" charset="0"/>
              </a:rPr>
              <a:t>Доступ общественности к информации - главная характеристика РВПЗ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254388"/>
          </a:xfrm>
          <a:ln w="190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1992 г. в Рио-де-Жанейро (Бразилия)на  Конференции ООН по окружающей среде и развитию в «Повестке дня на XXI век» впервые на международном уровне была признана важность доступа общественности к информации о загрязнении окружающей среды, включая доступ к кадастрам выбросов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гл. 19 Повестки дня на XXI в. содержится рекомендация о том, что правительствам следует собирать достаточное количество данных о различных природных средах и обеспечивать общественности доступ к этой информации, создавать и совершенствовать базы данных о химических веществах, включая кадастры выбросов.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Таким образом, доступ общественности к информации является одной из главных характеристик РВПЗ и оказывает реальное влияние на предотвращение и сокращение загрязнения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51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88" y="259307"/>
            <a:ext cx="8543499" cy="11737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Деятельность Организации экономического сотрудничества и развития (ОЭСР) по созданию РВПЗ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801504"/>
            <a:ext cx="11218460" cy="479036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0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200" dirty="0">
                <a:latin typeface="Arial" pitchFamily="34" charset="0"/>
                <a:cs typeface="Arial" pitchFamily="34" charset="0"/>
              </a:rPr>
              <a:t>В 1993 г. государства — члены ОЭСР начали подготовку Руководства для национальных правительств, заинтересованных в создании регистра выбросов и переноса загрязнителей, которое было опубликовано в 1996 г.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200" dirty="0">
                <a:latin typeface="Arial" pitchFamily="34" charset="0"/>
                <a:cs typeface="Arial" pitchFamily="34" charset="0"/>
              </a:rPr>
              <a:t>В Руководстве ОЭСР РВПЗ определяется в качестве каталога или регистра потенциально опасных для окружающей среды выбросов или переносов загрязняющих веществ из различных источников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200" dirty="0">
                <a:latin typeface="Arial" pitchFamily="34" charset="0"/>
                <a:cs typeface="Arial" pitchFamily="34" charset="0"/>
              </a:rPr>
              <a:t>Разработка и создание национальной системы РВПЗ позволяет правительствам отслеживать образование и выбросы загрязняющих веществ, а также последующую эволюцию различных загрязняющих веществ во времени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2" name="Picture 2" descr="http://www.heritage-offshore.com/img_preview/news/orig/1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4943" y="0"/>
            <a:ext cx="2320119" cy="1746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247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86854" y="1214651"/>
          <a:ext cx="10945504" cy="525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59308"/>
            <a:ext cx="10515600" cy="70968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+mn-lt"/>
              </a:rPr>
              <a:t>Информация, содержащаяся в РВПЗ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Международные экологические соглашения, с которыми связан Протокол РВПЗ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04967" y="2101754"/>
          <a:ext cx="11191164" cy="420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Требования Протокола РВПЗ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201004"/>
            <a:ext cx="10762397" cy="5418160"/>
          </a:xfrm>
          <a:blipFill>
            <a:blip r:embed="rId2" cstate="print"/>
            <a:tile tx="0" ty="0" sx="100000" sy="100000" flip="none" algn="tl"/>
          </a:blipFill>
          <a:ln>
            <a:solidFill>
              <a:srgbClr val="00206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000" dirty="0">
                <a:latin typeface="Arial" pitchFamily="34" charset="0"/>
                <a:cs typeface="Arial" pitchFamily="34" charset="0"/>
              </a:rPr>
              <a:t>Протокол требует от каждой из Сторон создания и поддержания доступного для общественности национального РВПЗ, который соответствует определенным требованиям, изложенным в Протоколе.</a:t>
            </a:r>
          </a:p>
          <a:p>
            <a:pPr algn="just"/>
            <a:r>
              <a:rPr lang="ru-RU" sz="3000" dirty="0">
                <a:latin typeface="Arial" pitchFamily="34" charset="0"/>
                <a:cs typeface="Arial" pitchFamily="34" charset="0"/>
              </a:rPr>
              <a:t>Информация, содержащаяся в РПВЗ, должна предоставляться в рамках обязательной периодической отчетности владельцев или операторов некоторых типов промышленных объектов, потенциальных загрязнителей окружающей среды. </a:t>
            </a:r>
          </a:p>
          <a:p>
            <a:pPr algn="just"/>
            <a:r>
              <a:rPr lang="ru-RU" sz="3000" dirty="0">
                <a:latin typeface="Arial" pitchFamily="34" charset="0"/>
                <a:cs typeface="Arial" pitchFamily="34" charset="0"/>
              </a:rPr>
              <a:t>Они должны ежегодно отчитываться о выбросах (в окружающую среду) определенных загрязняющих веществ, указанных в Протоколе, а также их переносе за пределы участка отходов (в места захоронения или объекты по переработке) и о загрязняющих веществах, сбрасываемых объектом в сточные 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221" y="365125"/>
            <a:ext cx="8175010" cy="75399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>
                <a:latin typeface="Calibri"/>
              </a:rPr>
              <a:t>Основные особенности РВПЗ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0838" y="1371600"/>
          <a:ext cx="11305520" cy="5274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191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Требования отчетности Протокола РВПЗ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409700"/>
            <a:ext cx="10782300" cy="4779963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Отчетность будет предоставляться по 86 веществам, к которым относятся: тяжелые металлы, парниковые газы, канцерогены и вещества, вызывающие кислотные дожди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Отчетности подлежат также различные виды деятельности, в частности, нефтеперерабатывающие заводы, тепловые электростанции, химическая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горноперерабатывающая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промышленность, мусоросжигательные заводы, переработка и обработка бумаги и древесины, сельское хозяйство.</a:t>
            </a:r>
          </a:p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В Протоколе устанавливаются правила отчетности для диффузных источников, а именно, транспорта, малых и средних предприятий.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432</TotalTime>
  <Words>1643</Words>
  <Application>Microsoft Office PowerPoint</Application>
  <PresentationFormat>Произвольный</PresentationFormat>
  <Paragraphs>212</Paragraphs>
  <Slides>25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Презентация PowerPoint</vt:lpstr>
      <vt:lpstr>Презентация PowerPoint</vt:lpstr>
      <vt:lpstr> Доступ общественности к информации - главная характеристика РВПЗ  </vt:lpstr>
      <vt:lpstr>Деятельность Организации экономического сотрудничества и развития (ОЭСР) по созданию РВПЗ</vt:lpstr>
      <vt:lpstr>Информация, содержащаяся в РВПЗ</vt:lpstr>
      <vt:lpstr>Международные экологические соглашения, с которыми связан Протокол РВПЗ </vt:lpstr>
      <vt:lpstr>Требования Протокола РВПЗ</vt:lpstr>
      <vt:lpstr>Основные особенности РВПЗ</vt:lpstr>
      <vt:lpstr>Требования отчетности Протокола РВПЗ</vt:lpstr>
      <vt:lpstr>РВПЗ предоставляет исчерпывающую информацию в поддержку правительства в решении вопросов:  </vt:lpstr>
      <vt:lpstr>Презентация PowerPoint</vt:lpstr>
      <vt:lpstr>Презентация PowerPoint</vt:lpstr>
      <vt:lpstr> </vt:lpstr>
      <vt:lpstr>Правила ведения Государственного регистра  выбросов и переноса загрязнителей  (Приказ и.о. Министра энергетики РК  от 10.06. 2016 г. № 241)</vt:lpstr>
      <vt:lpstr>Презентация PowerPoint</vt:lpstr>
      <vt:lpstr>Презентация PowerPoint</vt:lpstr>
      <vt:lpstr> Правила ведения Государственного регистра  выбросов и переноса загрязнителей   </vt:lpstr>
      <vt:lpstr>Презентация PowerPoint</vt:lpstr>
      <vt:lpstr>  Форма информации по объему фактических эмиссий загрязняющих веществ в атмосферный воздух и водные объекты  </vt:lpstr>
      <vt:lpstr>Презентация PowerPoint</vt:lpstr>
      <vt:lpstr>Презентация PowerPoint</vt:lpstr>
      <vt:lpstr>Презентация PowerPoint</vt:lpstr>
      <vt:lpstr> Институциональная основа РВПЗ (1) </vt:lpstr>
      <vt:lpstr> Институциональная основа РВПЗ (2)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ParkInn</cp:lastModifiedBy>
  <cp:revision>167</cp:revision>
  <dcterms:created xsi:type="dcterms:W3CDTF">2017-06-12T06:10:21Z</dcterms:created>
  <dcterms:modified xsi:type="dcterms:W3CDTF">2019-03-12T03:45:36Z</dcterms:modified>
</cp:coreProperties>
</file>