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2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3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99" r:id="rId3"/>
    <p:sldMasterId id="2147483710" r:id="rId4"/>
    <p:sldMasterId id="2147483721" r:id="rId5"/>
    <p:sldMasterId id="2147483732" r:id="rId6"/>
    <p:sldMasterId id="2147483758" r:id="rId7"/>
    <p:sldMasterId id="2147483769" r:id="rId8"/>
    <p:sldMasterId id="2147483793" r:id="rId9"/>
    <p:sldMasterId id="2147483806" r:id="rId10"/>
    <p:sldMasterId id="2147483819" r:id="rId11"/>
    <p:sldMasterId id="2147483854" r:id="rId12"/>
    <p:sldMasterId id="2147483867" r:id="rId13"/>
    <p:sldMasterId id="2147483891" r:id="rId14"/>
  </p:sldMasterIdLst>
  <p:notesMasterIdLst>
    <p:notesMasterId r:id="rId59"/>
  </p:notesMasterIdLst>
  <p:sldIdLst>
    <p:sldId id="256" r:id="rId15"/>
    <p:sldId id="305" r:id="rId16"/>
    <p:sldId id="343" r:id="rId17"/>
    <p:sldId id="289" r:id="rId18"/>
    <p:sldId id="344" r:id="rId19"/>
    <p:sldId id="307" r:id="rId20"/>
    <p:sldId id="345" r:id="rId21"/>
    <p:sldId id="279" r:id="rId22"/>
    <p:sldId id="346" r:id="rId23"/>
    <p:sldId id="308" r:id="rId24"/>
    <p:sldId id="296" r:id="rId25"/>
    <p:sldId id="347" r:id="rId26"/>
    <p:sldId id="348" r:id="rId27"/>
    <p:sldId id="310" r:id="rId28"/>
    <p:sldId id="295" r:id="rId29"/>
    <p:sldId id="349" r:id="rId30"/>
    <p:sldId id="302" r:id="rId31"/>
    <p:sldId id="350" r:id="rId32"/>
    <p:sldId id="351" r:id="rId33"/>
    <p:sldId id="317" r:id="rId34"/>
    <p:sldId id="299" r:id="rId35"/>
    <p:sldId id="324" r:id="rId36"/>
    <p:sldId id="325" r:id="rId37"/>
    <p:sldId id="326" r:id="rId38"/>
    <p:sldId id="327" r:id="rId39"/>
    <p:sldId id="318" r:id="rId40"/>
    <p:sldId id="294" r:id="rId41"/>
    <p:sldId id="320" r:id="rId42"/>
    <p:sldId id="352" r:id="rId43"/>
    <p:sldId id="353" r:id="rId44"/>
    <p:sldId id="354" r:id="rId45"/>
    <p:sldId id="321" r:id="rId46"/>
    <p:sldId id="331" r:id="rId47"/>
    <p:sldId id="332" r:id="rId48"/>
    <p:sldId id="268" r:id="rId49"/>
    <p:sldId id="356" r:id="rId50"/>
    <p:sldId id="355" r:id="rId51"/>
    <p:sldId id="336" r:id="rId52"/>
    <p:sldId id="337" r:id="rId53"/>
    <p:sldId id="338" r:id="rId54"/>
    <p:sldId id="339" r:id="rId55"/>
    <p:sldId id="328" r:id="rId56"/>
    <p:sldId id="329" r:id="rId57"/>
    <p:sldId id="35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FAC4C-5E04-4075-B7B1-8E8523DCFA3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F881B-AD5C-493E-968A-DC2CAE66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5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b="0" i="0" u="none" dirty="0" smtClean="0"/>
              <a:t>Если сгруппировать мероприятия, указанные на этом графике,</a:t>
            </a:r>
            <a:r>
              <a:rPr lang="ru-RU" sz="1100" b="0" i="0" u="none" baseline="0" dirty="0" smtClean="0"/>
              <a:t> то </a:t>
            </a:r>
            <a:r>
              <a:rPr lang="ru-RU" sz="1100" b="1" i="0" u="none" baseline="0" dirty="0" smtClean="0"/>
              <a:t>по содержанию работ</a:t>
            </a:r>
            <a:r>
              <a:rPr lang="ru-RU" sz="1100" b="0" i="0" u="none" baseline="0" dirty="0" smtClean="0"/>
              <a:t> можно </a:t>
            </a:r>
            <a:r>
              <a:rPr lang="ru-RU" sz="1100" b="1" i="0" u="none" baseline="0" dirty="0" smtClean="0"/>
              <a:t>условно </a:t>
            </a:r>
            <a:r>
              <a:rPr lang="ru-RU" sz="1100" b="0" i="0" u="none" baseline="0" dirty="0" smtClean="0"/>
              <a:t>выделить </a:t>
            </a:r>
            <a:r>
              <a:rPr lang="ru-RU" sz="1100" b="1" i="0" u="none" baseline="0" dirty="0" smtClean="0"/>
              <a:t>5 этапов.</a:t>
            </a:r>
          </a:p>
          <a:p>
            <a:endParaRPr lang="ru-RU" sz="1100" b="0" i="0" u="none" baseline="0" dirty="0" smtClean="0"/>
          </a:p>
          <a:p>
            <a:r>
              <a:rPr lang="ru-RU" sz="1100" b="1" i="1" u="sng" dirty="0" smtClean="0"/>
              <a:t>Первый этап</a:t>
            </a:r>
            <a:r>
              <a:rPr lang="ru-RU" sz="1100" b="1" i="1" u="none" dirty="0" smtClean="0"/>
              <a:t>  </a:t>
            </a:r>
            <a:r>
              <a:rPr lang="ru-RU" sz="1100" b="0" i="0" u="none" dirty="0" smtClean="0"/>
              <a:t>проекта  закончился. Он </a:t>
            </a:r>
            <a:r>
              <a:rPr lang="ru-RU" sz="1100" dirty="0" smtClean="0"/>
              <a:t>длился </a:t>
            </a:r>
            <a:r>
              <a:rPr lang="ru-RU" sz="1100" b="1" dirty="0" smtClean="0"/>
              <a:t>с мая по август 2019 года</a:t>
            </a:r>
            <a:r>
              <a:rPr lang="ru-RU" sz="1100" b="0" dirty="0" smtClean="0"/>
              <a:t> и </a:t>
            </a:r>
            <a:r>
              <a:rPr lang="ru-RU" sz="1100" dirty="0" smtClean="0"/>
              <a:t>завершился подготовкой </a:t>
            </a:r>
            <a:r>
              <a:rPr lang="ru-RU" sz="1100" b="1" dirty="0" smtClean="0"/>
              <a:t>Отчета</a:t>
            </a:r>
            <a:r>
              <a:rPr lang="ru-RU" sz="1100" dirty="0" smtClean="0"/>
              <a:t> (1) </a:t>
            </a:r>
            <a:r>
              <a:rPr lang="ru-RU" sz="1100" b="1" dirty="0" smtClean="0"/>
              <a:t>о моделях</a:t>
            </a:r>
            <a:r>
              <a:rPr lang="ru-RU" sz="1100" dirty="0" smtClean="0"/>
              <a:t>, которые строились когда-либо в Казахстане и используются в настоящее время, (2) о доступности </a:t>
            </a:r>
            <a:r>
              <a:rPr lang="ru-RU" sz="1100" b="1" dirty="0" smtClean="0"/>
              <a:t>данных</a:t>
            </a:r>
            <a:r>
              <a:rPr lang="ru-RU" sz="1100" dirty="0" smtClean="0"/>
              <a:t>, которые будут необходимы для моделирования, </a:t>
            </a:r>
            <a:r>
              <a:rPr lang="ru-RU" sz="1100" b="1" dirty="0" smtClean="0"/>
              <a:t>и</a:t>
            </a:r>
            <a:r>
              <a:rPr lang="ru-RU" sz="1100" dirty="0" smtClean="0"/>
              <a:t> (3) </a:t>
            </a:r>
            <a:r>
              <a:rPr lang="ru-RU" sz="1100" b="1" dirty="0" smtClean="0"/>
              <a:t>заинтересованных сторонах</a:t>
            </a:r>
            <a:r>
              <a:rPr lang="ru-RU" sz="1100" dirty="0" smtClean="0"/>
              <a:t>. На этом этапе проводился первый </a:t>
            </a:r>
            <a:r>
              <a:rPr lang="ru-RU" sz="1100" b="1" dirty="0" smtClean="0"/>
              <a:t>опрос</a:t>
            </a:r>
            <a:r>
              <a:rPr lang="ru-RU" sz="1100" b="0" dirty="0" smtClean="0"/>
              <a:t>, который </a:t>
            </a:r>
            <a:r>
              <a:rPr lang="ru-RU" sz="1100" b="1" dirty="0" smtClean="0"/>
              <a:t>позволил определить круг заинтересованных сторон для взаимодействия в процессе разработки СНУР , в том числе основных партнеров – бенефициаров проекта. Также были выявлены потребности партнеров проекта </a:t>
            </a:r>
            <a:r>
              <a:rPr lang="ru-RU" sz="1100" dirty="0" smtClean="0"/>
              <a:t>(АО «ИЭИ» и АО «</a:t>
            </a:r>
            <a:r>
              <a:rPr lang="ru-RU" sz="1100" dirty="0" err="1" smtClean="0"/>
              <a:t>Жасыл</a:t>
            </a:r>
            <a:r>
              <a:rPr lang="ru-RU" sz="1100" dirty="0" smtClean="0"/>
              <a:t> даму») </a:t>
            </a:r>
            <a:r>
              <a:rPr lang="ru-RU" sz="1100" b="1" dirty="0" smtClean="0"/>
              <a:t>в усилении потенциала</a:t>
            </a:r>
            <a:r>
              <a:rPr lang="ru-RU" sz="1100" b="0" dirty="0" smtClean="0"/>
              <a:t>.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Благодаря результатам первого этапа, партнеры проекта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настоящее время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активно вовлечены в разработку СНУР.</a:t>
            </a:r>
            <a:endParaRPr lang="ru-RU" sz="1100" b="0" dirty="0" smtClean="0"/>
          </a:p>
          <a:p>
            <a:endParaRPr lang="ru-RU" sz="1100" dirty="0" smtClean="0"/>
          </a:p>
          <a:p>
            <a:r>
              <a:rPr lang="ru-RU" sz="1100" b="1" i="1" u="sng" dirty="0" smtClean="0"/>
              <a:t>Второй этап </a:t>
            </a:r>
            <a:r>
              <a:rPr lang="ru-RU" sz="1100" dirty="0" smtClean="0"/>
              <a:t>проекта посвящен </a:t>
            </a:r>
            <a:r>
              <a:rPr lang="ru-RU" sz="1100" b="1" dirty="0" smtClean="0"/>
              <a:t>определению</a:t>
            </a:r>
            <a:r>
              <a:rPr lang="ru-RU" sz="1100" dirty="0" smtClean="0"/>
              <a:t> </a:t>
            </a:r>
            <a:r>
              <a:rPr lang="ru-RU" sz="1100" b="1" dirty="0" smtClean="0"/>
              <a:t>СТРАТЕГИЧЕСКОГО </a:t>
            </a:r>
            <a:r>
              <a:rPr lang="ru-RU" sz="1100" b="0" dirty="0" smtClean="0"/>
              <a:t>(политического) </a:t>
            </a:r>
            <a:r>
              <a:rPr lang="ru-RU" sz="1100" b="1" dirty="0" smtClean="0"/>
              <a:t>ВИДЕНИЯ </a:t>
            </a:r>
            <a:r>
              <a:rPr lang="ru-RU" sz="1100" b="0" dirty="0" err="1" smtClean="0"/>
              <a:t>низкоуглеродного</a:t>
            </a:r>
            <a:r>
              <a:rPr lang="ru-RU" sz="1100" b="0" dirty="0" smtClean="0"/>
              <a:t> будущего</a:t>
            </a:r>
            <a:r>
              <a:rPr lang="ru-RU" sz="1100" b="0" baseline="0" dirty="0" smtClean="0"/>
              <a:t> Казахстана</a:t>
            </a:r>
            <a:r>
              <a:rPr lang="ru-RU" sz="1100" b="0" dirty="0" smtClean="0"/>
              <a:t>, приемлемого с точки зрения интересов всех </a:t>
            </a:r>
            <a:r>
              <a:rPr lang="ru-RU" sz="1100" b="0" dirty="0" err="1" smtClean="0"/>
              <a:t>стейкхолдеров</a:t>
            </a:r>
            <a:r>
              <a:rPr lang="ru-RU" sz="1100" b="0" dirty="0" smtClean="0"/>
              <a:t> и согласованного с ними в соответствии с наилучшими международными практиками разработки СНУР. </a:t>
            </a:r>
          </a:p>
          <a:p>
            <a:r>
              <a:rPr lang="ru-RU" sz="1100" b="0" dirty="0" smtClean="0"/>
              <a:t>Второй этап </a:t>
            </a:r>
            <a:r>
              <a:rPr lang="ru-RU" sz="1100" dirty="0" smtClean="0"/>
              <a:t>начался</a:t>
            </a:r>
            <a:r>
              <a:rPr lang="ru-RU" sz="1100" baseline="0" dirty="0" smtClean="0"/>
              <a:t> в сентябре 2019 года с секторальных консультационных встреч со </a:t>
            </a:r>
            <a:r>
              <a:rPr lang="ru-RU" sz="1100" baseline="0" dirty="0" err="1" smtClean="0"/>
              <a:t>стейкхолдерами</a:t>
            </a:r>
            <a:r>
              <a:rPr lang="ru-RU" sz="1100" baseline="0" dirty="0" smtClean="0"/>
              <a:t> и </a:t>
            </a:r>
            <a:r>
              <a:rPr lang="ru-RU" sz="1100" b="1" baseline="0" dirty="0" smtClean="0"/>
              <a:t>должен завершиться к концу апреля 2020 года согласованием ПРЕДПОЛОЖЕНИЙ (описания сценариев)</a:t>
            </a:r>
            <a:r>
              <a:rPr lang="ru-RU" sz="1100" baseline="0" dirty="0" smtClean="0"/>
              <a:t>, которые будут взяты за основу при моделировании различных сценариев развития с тем, чтобы результаты легли в обоснование разрабатываемого СНУР. Следует сказать, что ПРЕДПОЛОЖЕНИЯ повлияют на структуру экономики, которая будет смоделирована для оценки влияния на нее различных факторов развития и </a:t>
            </a:r>
            <a:r>
              <a:rPr lang="ru-RU" sz="1100" baseline="0" dirty="0" err="1" smtClean="0"/>
              <a:t>низкоуглеродных</a:t>
            </a:r>
            <a:r>
              <a:rPr lang="ru-RU" sz="1100" baseline="0" dirty="0" smtClean="0"/>
              <a:t> политик.</a:t>
            </a:r>
          </a:p>
          <a:p>
            <a:r>
              <a:rPr lang="ru-RU" sz="1100" b="1" baseline="0" dirty="0" smtClean="0"/>
              <a:t>13-14 января 2020 года </a:t>
            </a:r>
            <a:r>
              <a:rPr lang="ru-RU" sz="1100" baseline="0" dirty="0" smtClean="0"/>
              <a:t>состоялся Вводный (консультационный) семинар с приездом команды международных консультантов из Германии (</a:t>
            </a:r>
            <a:r>
              <a:rPr lang="en-US" sz="1100" baseline="0" dirty="0" err="1" smtClean="0"/>
              <a:t>DIWEcon</a:t>
            </a:r>
            <a:r>
              <a:rPr lang="en-US" sz="1100" baseline="0" dirty="0" smtClean="0"/>
              <a:t>)</a:t>
            </a:r>
            <a:r>
              <a:rPr lang="ru-RU" sz="1100" baseline="0" dirty="0" smtClean="0"/>
              <a:t>, Италии </a:t>
            </a:r>
            <a:r>
              <a:rPr lang="en-US" sz="1100" baseline="0" dirty="0" smtClean="0"/>
              <a:t>(</a:t>
            </a:r>
            <a:r>
              <a:rPr lang="en-US" sz="1100" dirty="0" smtClean="0">
                <a:ea typeface="Times New Roman"/>
                <a:cs typeface="Times New Roman"/>
              </a:rPr>
              <a:t>E4SMA</a:t>
            </a:r>
            <a:r>
              <a:rPr lang="en-US" sz="1100" baseline="0" dirty="0" smtClean="0"/>
              <a:t>) </a:t>
            </a:r>
            <a:r>
              <a:rPr lang="ru-RU" sz="1100" baseline="0" dirty="0" smtClean="0"/>
              <a:t>и Швейцарии</a:t>
            </a:r>
            <a:r>
              <a:rPr lang="en-US" sz="1100" baseline="0" dirty="0" smtClean="0"/>
              <a:t> (</a:t>
            </a:r>
            <a:r>
              <a:rPr lang="de-DE" sz="1100" dirty="0" err="1" smtClean="0"/>
              <a:t>KnowlEdge</a:t>
            </a:r>
            <a:r>
              <a:rPr lang="en-US" sz="1100" baseline="0" dirty="0" smtClean="0"/>
              <a:t>)</a:t>
            </a:r>
            <a:r>
              <a:rPr lang="ru-RU" sz="1100" baseline="0" dirty="0" smtClean="0"/>
              <a:t>, с активным участием бенефициаров проекта (МЭГПР, </a:t>
            </a:r>
            <a:r>
              <a:rPr lang="ru-RU" sz="1100" dirty="0" smtClean="0"/>
              <a:t>АО «ИЭИ», АО «</a:t>
            </a:r>
            <a:r>
              <a:rPr lang="ru-RU" sz="1100" dirty="0" err="1" smtClean="0"/>
              <a:t>Жасыл</a:t>
            </a:r>
            <a:r>
              <a:rPr lang="ru-RU" sz="1100" dirty="0" smtClean="0"/>
              <a:t> даму»</a:t>
            </a:r>
            <a:r>
              <a:rPr lang="ru-RU" sz="1100" baseline="0" dirty="0" smtClean="0"/>
              <a:t>) и других </a:t>
            </a:r>
            <a:r>
              <a:rPr lang="ru-RU" sz="1100" baseline="0" dirty="0" err="1" smtClean="0"/>
              <a:t>стейкхолдеров</a:t>
            </a:r>
            <a:r>
              <a:rPr lang="ru-RU" sz="11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aseline="0" dirty="0" smtClean="0"/>
              <a:t>В конце февраля представлен </a:t>
            </a:r>
            <a:r>
              <a:rPr lang="ru-RU" sz="1100" b="1" dirty="0" smtClean="0">
                <a:ea typeface="Times New Roman"/>
                <a:cs typeface="Times New Roman"/>
              </a:rPr>
              <a:t>первый </a:t>
            </a:r>
            <a:r>
              <a:rPr lang="ru-RU" sz="1100" b="1" dirty="0" err="1" smtClean="0">
                <a:ea typeface="Times New Roman"/>
                <a:cs typeface="Times New Roman"/>
              </a:rPr>
              <a:t>драфт</a:t>
            </a:r>
            <a:r>
              <a:rPr lang="ru-RU" sz="1100" b="1" dirty="0" smtClean="0">
                <a:ea typeface="Times New Roman"/>
                <a:cs typeface="Times New Roman"/>
              </a:rPr>
              <a:t> СНУР</a:t>
            </a:r>
            <a:r>
              <a:rPr lang="ru-RU" sz="1100" b="1" baseline="0" dirty="0" smtClean="0">
                <a:ea typeface="Times New Roman"/>
                <a:cs typeface="Times New Roman"/>
              </a:rPr>
              <a:t> </a:t>
            </a:r>
            <a:r>
              <a:rPr lang="ru-RU" sz="1100" b="0" baseline="0" dirty="0" smtClean="0">
                <a:ea typeface="Times New Roman"/>
                <a:cs typeface="Times New Roman"/>
              </a:rPr>
              <a:t>(«Отчет о целях и путях трансформации», </a:t>
            </a:r>
            <a:r>
              <a:rPr lang="en-US" sz="1100" b="0" baseline="0" dirty="0" err="1" smtClean="0">
                <a:ea typeface="Times New Roman"/>
                <a:cs typeface="Times New Roman"/>
              </a:rPr>
              <a:t>DIWEcon</a:t>
            </a:r>
            <a:r>
              <a:rPr lang="ru-RU" sz="1100" b="0" baseline="0" dirty="0" smtClean="0">
                <a:ea typeface="Times New Roman"/>
                <a:cs typeface="Times New Roman"/>
              </a:rPr>
              <a:t>, 102 страницы), </a:t>
            </a:r>
            <a:r>
              <a:rPr lang="ru-RU" sz="1100" b="1" baseline="0" dirty="0" smtClean="0">
                <a:ea typeface="Times New Roman"/>
                <a:cs typeface="Times New Roman"/>
              </a:rPr>
              <a:t>презентованный </a:t>
            </a:r>
            <a:r>
              <a:rPr lang="ru-RU" altLang="ko-KR" sz="1100" b="1" dirty="0" smtClean="0">
                <a:solidFill>
                  <a:schemeClr val="tx1"/>
                </a:solidFill>
                <a:ea typeface="Gulim" pitchFamily="34" charset="-127"/>
              </a:rPr>
              <a:t>5 марта</a:t>
            </a:r>
            <a:r>
              <a:rPr lang="ru-RU" altLang="ko-KR" sz="1100" b="1" baseline="0" dirty="0" smtClean="0">
                <a:solidFill>
                  <a:schemeClr val="tx1"/>
                </a:solidFill>
                <a:ea typeface="Gulim" pitchFamily="34" charset="-127"/>
              </a:rPr>
              <a:t> </a:t>
            </a:r>
            <a:r>
              <a:rPr lang="ru-RU" altLang="ko-KR" sz="1100" b="0" baseline="0" dirty="0" smtClean="0">
                <a:solidFill>
                  <a:schemeClr val="tx1"/>
                </a:solidFill>
                <a:ea typeface="Gulim" pitchFamily="34" charset="-127"/>
              </a:rPr>
              <a:t>75 представителям заинтересованных сторон.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ko-KR" sz="1100" b="0" baseline="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100" b="0" baseline="0" dirty="0" smtClean="0">
                <a:solidFill>
                  <a:schemeClr val="tx1"/>
                </a:solidFill>
                <a:ea typeface="Gulim" pitchFamily="34" charset="-127"/>
              </a:rPr>
              <a:t>Также сразу после январского </a:t>
            </a:r>
            <a:r>
              <a:rPr lang="kk-KZ" altLang="ko-KR" sz="1100" b="0" baseline="0" dirty="0" smtClean="0">
                <a:solidFill>
                  <a:schemeClr val="tx1"/>
                </a:solidFill>
                <a:ea typeface="Gulim" pitchFamily="34" charset="-127"/>
              </a:rPr>
              <a:t>В</a:t>
            </a:r>
            <a:r>
              <a:rPr lang="ru-RU" altLang="ko-KR" sz="1100" b="0" baseline="0" dirty="0" smtClean="0">
                <a:solidFill>
                  <a:schemeClr val="tx1"/>
                </a:solidFill>
                <a:ea typeface="Gulim" pitchFamily="34" charset="-127"/>
              </a:rPr>
              <a:t>одного семинара началась работа по моделированию (условно </a:t>
            </a:r>
            <a:r>
              <a:rPr lang="ru-RU" sz="1100" b="1" i="1" u="sng" baseline="0" dirty="0" smtClean="0"/>
              <a:t>Третий этап проекта</a:t>
            </a:r>
            <a:r>
              <a:rPr lang="ru-RU" sz="1100" b="1" baseline="0" dirty="0" smtClean="0"/>
              <a:t>)</a:t>
            </a:r>
            <a:r>
              <a:rPr lang="ru-RU" altLang="ko-KR" sz="1100" b="0" baseline="0" dirty="0" smtClean="0">
                <a:solidFill>
                  <a:schemeClr val="tx1"/>
                </a:solidFill>
                <a:ea typeface="Gulim" pitchFamily="34" charset="-127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ko-KR" sz="1100" b="0" u="none" baseline="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100" b="1" u="none" baseline="0" dirty="0" smtClean="0">
                <a:solidFill>
                  <a:schemeClr val="tx1"/>
                </a:solidFill>
                <a:ea typeface="Gulim" pitchFamily="34" charset="-127"/>
              </a:rPr>
              <a:t>На данный момент </a:t>
            </a:r>
            <a:r>
              <a:rPr lang="ru-RU" altLang="ko-KR" sz="1100" b="0" u="none" baseline="0" dirty="0" smtClean="0">
                <a:solidFill>
                  <a:schemeClr val="tx1"/>
                </a:solidFill>
                <a:ea typeface="Gulim" pitchFamily="34" charset="-127"/>
              </a:rPr>
              <a:t>руководство проекта ожидает от министерств и ассоциаций и других заинтересованных сторон </a:t>
            </a:r>
            <a:r>
              <a:rPr lang="ru-RU" altLang="ko-KR" sz="1100" b="1" u="none" baseline="0" dirty="0" smtClean="0">
                <a:solidFill>
                  <a:schemeClr val="tx1"/>
                </a:solidFill>
                <a:ea typeface="Gulim" pitchFamily="34" charset="-127"/>
              </a:rPr>
              <a:t>критических замечаний и предложений по описанным в </a:t>
            </a:r>
            <a:r>
              <a:rPr lang="ru-RU" altLang="ko-KR" sz="1100" b="0" u="none" dirty="0" smtClean="0">
                <a:solidFill>
                  <a:schemeClr val="tx1"/>
                </a:solidFill>
                <a:ea typeface="Gulim" pitchFamily="34" charset="-127"/>
              </a:rPr>
              <a:t>первом </a:t>
            </a:r>
            <a:r>
              <a:rPr lang="ru-RU" altLang="ko-KR" sz="1100" b="0" u="none" dirty="0" err="1" smtClean="0">
                <a:solidFill>
                  <a:schemeClr val="tx1"/>
                </a:solidFill>
                <a:ea typeface="Gulim" pitchFamily="34" charset="-127"/>
              </a:rPr>
              <a:t>драфте</a:t>
            </a:r>
            <a:r>
              <a:rPr lang="ru-RU" altLang="ko-KR" sz="1100" b="0" u="none" dirty="0" smtClean="0">
                <a:solidFill>
                  <a:schemeClr val="tx1"/>
                </a:solidFill>
                <a:ea typeface="Gulim" pitchFamily="34" charset="-127"/>
              </a:rPr>
              <a:t> СНУР </a:t>
            </a:r>
            <a:r>
              <a:rPr lang="ru-RU" altLang="ko-KR" sz="1100" b="1" u="none" baseline="0" dirty="0" smtClean="0">
                <a:solidFill>
                  <a:schemeClr val="tx1"/>
                </a:solidFill>
                <a:ea typeface="Gulim" pitchFamily="34" charset="-127"/>
              </a:rPr>
              <a:t>сценариям (ПРЕДПОЛОЖЕНИЯМ)</a:t>
            </a:r>
            <a:r>
              <a:rPr lang="ru-RU" altLang="ko-KR" sz="1100" b="0" baseline="0" dirty="0" smtClean="0">
                <a:solidFill>
                  <a:schemeClr val="tx1"/>
                </a:solidFill>
                <a:ea typeface="Gulim" pitchFamily="34" charset="-127"/>
              </a:rPr>
              <a:t>. </a:t>
            </a:r>
            <a:r>
              <a:rPr lang="ru-RU" sz="1100" b="0" baseline="0" dirty="0" smtClean="0"/>
              <a:t>Согласованное </a:t>
            </a:r>
            <a:r>
              <a:rPr lang="ru-RU" sz="1100" b="1" baseline="0" dirty="0" smtClean="0"/>
              <a:t>СТРАТЕГИЧЕСКОЕ ВИДЕНИЕ</a:t>
            </a:r>
            <a:r>
              <a:rPr lang="ru-RU" sz="1100" baseline="0" dirty="0" smtClean="0"/>
              <a:t> (то есть утверждённое </a:t>
            </a:r>
            <a:r>
              <a:rPr lang="ru-RU" sz="1100" baseline="0" dirty="0" smtClean="0">
                <a:ea typeface="Times New Roman"/>
                <a:cs typeface="Times New Roman"/>
              </a:rPr>
              <a:t>описание сценариев</a:t>
            </a:r>
            <a:r>
              <a:rPr lang="ru-RU" sz="1100" baseline="0" dirty="0" smtClean="0"/>
              <a:t>) </a:t>
            </a:r>
            <a:r>
              <a:rPr lang="ru-RU" sz="1100" baseline="0" dirty="0" smtClean="0">
                <a:ea typeface="Times New Roman"/>
                <a:cs typeface="Times New Roman"/>
              </a:rPr>
              <a:t>позволит моделистам приступить к глубокому эмпирическому анализу согласованных сценариев экономического </a:t>
            </a:r>
            <a:r>
              <a:rPr lang="ru-RU" sz="1100" baseline="0" dirty="0" err="1" smtClean="0">
                <a:ea typeface="Times New Roman"/>
                <a:cs typeface="Times New Roman"/>
              </a:rPr>
              <a:t>низкоуглеродного</a:t>
            </a:r>
            <a:r>
              <a:rPr lang="ru-RU" sz="1100" baseline="0" dirty="0" smtClean="0">
                <a:ea typeface="Times New Roman"/>
                <a:cs typeface="Times New Roman"/>
              </a:rPr>
              <a:t> развития Казахстана до 2050 года, чтобы количественно и качественно их оценить.</a:t>
            </a:r>
            <a:endParaRPr lang="ru-RU" altLang="ko-KR" sz="1100" b="0" baseline="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/>
              <a:t>В </a:t>
            </a:r>
            <a:r>
              <a:rPr lang="ru-RU" sz="1100" b="1" baseline="0" dirty="0" smtClean="0"/>
              <a:t>конце </a:t>
            </a:r>
            <a:r>
              <a:rPr lang="ru-RU" sz="1100" b="1" dirty="0" smtClean="0"/>
              <a:t>мая </a:t>
            </a:r>
            <a:r>
              <a:rPr lang="en-US" sz="1100" b="0" dirty="0" err="1" smtClean="0"/>
              <a:t>DIWEcon</a:t>
            </a:r>
            <a:r>
              <a:rPr lang="ru-RU" sz="1100" b="0" dirty="0" smtClean="0"/>
              <a:t> представит</a:t>
            </a:r>
            <a:r>
              <a:rPr lang="ru-RU" sz="1100" b="0" baseline="0" dirty="0" smtClean="0"/>
              <a:t> </a:t>
            </a:r>
            <a:r>
              <a:rPr lang="ru-RU" sz="1100" b="1" dirty="0" smtClean="0"/>
              <a:t>Отчет с согласованным описанием сценариев </a:t>
            </a:r>
            <a:r>
              <a:rPr lang="ru-RU" sz="1100" b="0" dirty="0" smtClean="0"/>
              <a:t>с учетом</a:t>
            </a:r>
            <a:r>
              <a:rPr lang="ru-RU" sz="1100" b="0" baseline="0" dirty="0" smtClean="0"/>
              <a:t> замечаний и предложений </a:t>
            </a:r>
            <a:r>
              <a:rPr lang="ru-RU" sz="1100" b="0" baseline="0" dirty="0" err="1" smtClean="0"/>
              <a:t>стейкхолдеров</a:t>
            </a:r>
            <a:r>
              <a:rPr lang="ru-RU" sz="1100" b="0" baseline="0" dirty="0" smtClean="0"/>
              <a:t>, который как ожидается, будет утвержден МЭГПР РК. На этом завершится второй важный этап.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этап проекта 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моделирование. Модели сейчас строятся международными моделистами при активной информационно-консультационной помощи со стороны местных партнеров. Это - вклад партнеров в проект. При этом международные моделисты передают знания.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Таким образом в настоящее время сотрудники «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Жасыл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даму» и ИЭИ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обучаются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моделированию (трем моделям),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одновременно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занимаются сбором и обработкой данных, которые передаются международным моделистам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введения в модели, то есть находятся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постоянном контакте с командой международных моделистов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также активно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участвуют во всех консультационных совещаниях (обсуждениях) и опросах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качестве экспертов, а также чтобы не упустить из внимания важную информацию от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стейкхолдеров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завязать нужные контакты с отраслевиками для сбора данных и прочей информации.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конце мая ожидается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передача 4-х моделей партнерам.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июня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продолжится уже совместное моделирование сценариев НУР с участием и международных и национальных членов команды проекта. Каждый партнер будет участвовать непосредственно в глубоком эмпирическом анализе с описанием полученных результатов. Таким образом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усиление потенциала партнеров перейдет в практическое русло для наработки полезных навыков.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u="sng" baseline="0" dirty="0" smtClean="0"/>
              <a:t>Четвертый этап проекта </a:t>
            </a:r>
            <a:r>
              <a:rPr lang="ru-RU" sz="1100" b="1" i="1" u="none" baseline="0" dirty="0" smtClean="0"/>
              <a:t> «</a:t>
            </a:r>
            <a:r>
              <a:rPr lang="ru-RU" sz="1100" b="1" baseline="0" dirty="0" smtClean="0"/>
              <a:t>Анализ потенциальных экономических структур» </a:t>
            </a:r>
            <a:r>
              <a:rPr lang="ru-RU" sz="1100" b="0" baseline="0" dirty="0" smtClean="0"/>
              <a:t>- это глубокий эмпирический анализ сценариев экономического </a:t>
            </a:r>
            <a:r>
              <a:rPr lang="ru-RU" sz="1100" b="0" baseline="0" dirty="0" err="1" smtClean="0"/>
              <a:t>низкоуглеродного</a:t>
            </a:r>
            <a:r>
              <a:rPr lang="ru-RU" sz="1100" b="0" baseline="0" dirty="0" smtClean="0"/>
              <a:t> развития с оценкой всех параметров, прописанных в Техническом задании для международного консультанта</a:t>
            </a:r>
            <a:r>
              <a:rPr lang="ru-RU" sz="900" b="0" baseline="0" dirty="0" smtClean="0"/>
              <a:t>.</a:t>
            </a:r>
            <a:r>
              <a:rPr lang="ru-RU" sz="900" b="1" baseline="0" dirty="0" smtClean="0"/>
              <a:t> </a:t>
            </a:r>
            <a:r>
              <a:rPr lang="ru-RU" sz="1100" b="0" baseline="0" dirty="0" smtClean="0"/>
              <a:t>Этот этап </a:t>
            </a:r>
            <a:r>
              <a:rPr lang="ru-RU" sz="1100" b="1" baseline="0" dirty="0" smtClean="0"/>
              <a:t>начинается в мае </a:t>
            </a:r>
            <a:r>
              <a:rPr lang="ru-RU" sz="1100" b="0" baseline="0" dirty="0" smtClean="0"/>
              <a:t>(с тестирования построенных моделей) </a:t>
            </a:r>
            <a:r>
              <a:rPr lang="ru-RU" sz="1100" b="1" baseline="0" dirty="0" smtClean="0"/>
              <a:t>и продлится до конца ноября</a:t>
            </a:r>
            <a:r>
              <a:rPr lang="ru-RU" sz="1100" b="0" baseline="0" dirty="0" smtClean="0"/>
              <a:t>. Будут рассчитываться инвестиционные потребности (необходимые затраты) и выгоды по всем сценариям декарбонизации. Также сопутствующие социальные, экологические и экономические эффекты реализуемых политик и мер в ключевых отраслях страны, включая выбросы ПГ, потребление топливно-энергетических ресурсов и т.д.. </a:t>
            </a:r>
            <a:r>
              <a:rPr lang="ru-RU" sz="1100" b="1" baseline="0" dirty="0" smtClean="0"/>
              <a:t>В мае и июле промежуточные результаты эмпирического исследования будут выноситься на обсуждение </a:t>
            </a:r>
            <a:r>
              <a:rPr lang="ru-RU" sz="1100" b="1" baseline="0" dirty="0" err="1" smtClean="0"/>
              <a:t>стейкхолдеров</a:t>
            </a:r>
            <a:r>
              <a:rPr lang="ru-RU" sz="1100" b="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baseline="0" dirty="0" smtClean="0"/>
              <a:t>Следует отметить, что </a:t>
            </a:r>
            <a:r>
              <a:rPr lang="ru-RU" sz="1100" b="1" baseline="0" dirty="0" smtClean="0"/>
              <a:t>взаимодействие со </a:t>
            </a:r>
            <a:r>
              <a:rPr lang="ru-RU" sz="1100" b="1" baseline="0" dirty="0" err="1" smtClean="0"/>
              <a:t>стейкхолдерами</a:t>
            </a:r>
            <a:r>
              <a:rPr lang="ru-RU" sz="1100" b="1" baseline="0" dirty="0" smtClean="0"/>
              <a:t> является сквозным мероприятием всего процесса разработки СНУР</a:t>
            </a:r>
            <a:r>
              <a:rPr lang="ru-RU" sz="1100" b="0" baseline="0" dirty="0" smtClean="0"/>
              <a:t>. Это обеспечит достижение общественного консенсуса, что важно для обеспечения справедливого национально приемлемого перехода к </a:t>
            </a:r>
            <a:r>
              <a:rPr lang="ru-RU" sz="1100" b="0" baseline="0" dirty="0" err="1" smtClean="0"/>
              <a:t>низкоуглеродному</a:t>
            </a:r>
            <a:r>
              <a:rPr lang="ru-RU" sz="1100" b="0" baseline="0" dirty="0" smtClean="0"/>
              <a:t> развитию.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i="1" u="sng" baseline="0" dirty="0" smtClean="0"/>
              <a:t>Пятый </a:t>
            </a:r>
            <a:r>
              <a:rPr lang="ru-RU" sz="1100" b="1" i="0" u="sng" baseline="0" dirty="0" smtClean="0"/>
              <a:t>этап </a:t>
            </a:r>
            <a:r>
              <a:rPr lang="ru-RU" sz="1100" b="1" i="0" baseline="0" dirty="0" smtClean="0"/>
              <a:t>– это завершение подготовки СНУР</a:t>
            </a:r>
            <a:r>
              <a:rPr lang="ru-RU" sz="1100" b="0" i="0" baseline="0" dirty="0" smtClean="0"/>
              <a:t>. Документ будет готов к концу ноября 2020 года.</a:t>
            </a:r>
            <a:r>
              <a:rPr lang="en-US" sz="1100" b="0" i="0" baseline="0" dirty="0" smtClean="0"/>
              <a:t> </a:t>
            </a:r>
            <a:r>
              <a:rPr lang="ru-RU" sz="1100" b="0" i="0" baseline="0" dirty="0" smtClean="0"/>
              <a:t>За свод документа отвечает международный </a:t>
            </a:r>
            <a:r>
              <a:rPr lang="ru-RU" sz="1100" b="0" i="0" baseline="0" dirty="0" err="1" smtClean="0"/>
              <a:t>консультатнт</a:t>
            </a:r>
            <a:r>
              <a:rPr lang="ru-RU" sz="1100" b="0" i="0" baseline="0" dirty="0" smtClean="0"/>
              <a:t> проекта – немецкая консалтинговая компания </a:t>
            </a:r>
            <a:r>
              <a:rPr lang="en-US" sz="1100" b="0" i="0" baseline="0" dirty="0" err="1" smtClean="0"/>
              <a:t>DIWEcon</a:t>
            </a:r>
            <a:r>
              <a:rPr lang="ru-RU" sz="1100" b="0" i="0" baseline="0" dirty="0" smtClean="0"/>
              <a:t>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jhr qG CUZG ugrz v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6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сегодняшний день решено, что количество KPI, которые можно отслеживать  через </a:t>
            </a:r>
            <a:r>
              <a:rPr lang="ru-RU" dirty="0" err="1" smtClean="0"/>
              <a:t>Dashboard</a:t>
            </a:r>
            <a:r>
              <a:rPr lang="ru-RU" dirty="0" smtClean="0"/>
              <a:t> будет не более 9. </a:t>
            </a:r>
          </a:p>
          <a:p>
            <a:r>
              <a:rPr lang="ru-RU" dirty="0" smtClean="0"/>
              <a:t>После завершения процесса моделирования и анализа результатов сценариев развития экономики РК данные будут внесены в </a:t>
            </a:r>
            <a:r>
              <a:rPr lang="ru-RU" dirty="0" err="1" smtClean="0"/>
              <a:t>Dashboard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Dashboard</a:t>
            </a:r>
            <a:r>
              <a:rPr lang="ru-RU" dirty="0" smtClean="0"/>
              <a:t> будет прикреплен к финальное версии СНУР в виде электронного приложения.</a:t>
            </a:r>
          </a:p>
          <a:p>
            <a:r>
              <a:rPr lang="ru-RU" dirty="0" err="1" smtClean="0"/>
              <a:t>Dashboard</a:t>
            </a:r>
            <a:r>
              <a:rPr lang="ru-RU" dirty="0" smtClean="0"/>
              <a:t> будет регулярно обновляться (не автоматически). Для этого местные эксперты будут обучены вводить изменения в панель.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Международный консультант проекта </a:t>
            </a:r>
            <a:r>
              <a:rPr lang="en-US" b="1" baseline="0" dirty="0" smtClean="0"/>
              <a:t>DIW Econ</a:t>
            </a:r>
            <a:r>
              <a:rPr lang="ru-RU" b="1" baseline="0" dirty="0" smtClean="0"/>
              <a:t> </a:t>
            </a:r>
            <a:r>
              <a:rPr lang="ru-RU" baseline="0" dirty="0" smtClean="0"/>
              <a:t>проанализировав динамику показателей развитие национальной экономики и стратегические документы, особо обращая внимание на целевые установки Концепции по переходу РК к зеленой экономике (КЗЭ), </a:t>
            </a:r>
            <a:r>
              <a:rPr lang="ru-RU" b="1" baseline="0" dirty="0" smtClean="0"/>
              <a:t>установил, что многие целевые показатели КЗЭ, в частности по обновлению инфраструктурных объектов во всех секторах экономики </a:t>
            </a:r>
            <a:r>
              <a:rPr lang="ru-RU" b="1" u="sng" baseline="0" dirty="0" smtClean="0"/>
              <a:t>при сохранении текущих тенденций </a:t>
            </a:r>
            <a:r>
              <a:rPr lang="ru-RU" b="1" baseline="0" dirty="0" smtClean="0"/>
              <a:t>не могут быть достигнуты в установленные сроки</a:t>
            </a:r>
            <a:r>
              <a:rPr lang="ru-RU" baseline="0" dirty="0" smtClean="0"/>
              <a:t>. К примеру, к 2030 году срок эксплуатации 55% всех зданий и 40% электростанций в стране не должен превысить 20 лет, а 80% автопарка должны обновиться. На это требуется ежегодно направлять инвестиции в размере чуть менее 4%ВВП. На сегодняшний день накопленное отставание по инвестициям в инфраструктуру уже составило 84 млрд. долл.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Достижения целевых установок КЗЭ не может быть достигнуто без притока инвестиций на замену инфраструктуры. Без выведения из эксплуатации старых основных фондов и введения новых </a:t>
            </a:r>
            <a:r>
              <a:rPr lang="ru-RU" baseline="0" dirty="0" err="1" smtClean="0"/>
              <a:t>энергоэффективных</a:t>
            </a:r>
            <a:r>
              <a:rPr lang="ru-RU" baseline="0" dirty="0" smtClean="0"/>
              <a:t> невозможно существенно сократить абсолютные и удельные выбросы ПГ.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АО «</a:t>
            </a:r>
            <a:r>
              <a:rPr lang="ru-RU" baseline="0" dirty="0" err="1" smtClean="0"/>
              <a:t>Жасыл</a:t>
            </a:r>
            <a:r>
              <a:rPr lang="ru-RU" baseline="0" dirty="0" smtClean="0"/>
              <a:t> даму» может подтвердить, что согласно данным </a:t>
            </a:r>
            <a:r>
              <a:rPr lang="en-US" baseline="0" dirty="0" smtClean="0"/>
              <a:t>the Global Carbon Atlas</a:t>
            </a:r>
            <a:r>
              <a:rPr lang="ru-RU" baseline="0" dirty="0" smtClean="0"/>
              <a:t>, </a:t>
            </a:r>
            <a:r>
              <a:rPr lang="ru-RU" b="1" baseline="0" dirty="0" smtClean="0"/>
              <a:t>Казахстан по итогам 2018 года занял 21 место в мире</a:t>
            </a:r>
            <a:r>
              <a:rPr lang="ru-RU" baseline="0" dirty="0" smtClean="0"/>
              <a:t> среди более 200 стран мира </a:t>
            </a:r>
            <a:r>
              <a:rPr lang="ru-RU" b="1" baseline="0" dirty="0" smtClean="0"/>
              <a:t>по объемам выбросов углекислого газа, по углеродоемкости ВВП – 4-ое место, по выбросам на душу населения – 10-ое место с показателем 18 тонн СО2-экв. на 1 человека в год.</a:t>
            </a:r>
            <a:r>
              <a:rPr lang="ru-RU" baseline="0" dirty="0" smtClean="0"/>
              <a:t> В то время как Казахстан повышает свою энергоэффективность медленными темпами, мир ушел далеко вперед.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этой связи разработчики считают целесообразным строить: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ru-RU" b="1" u="sng" baseline="0" dirty="0" smtClean="0"/>
              <a:t>Базовый сценарий </a:t>
            </a:r>
            <a:r>
              <a:rPr lang="ru-RU" u="sng" baseline="0" dirty="0" smtClean="0"/>
              <a:t>слабой климатической политики</a:t>
            </a:r>
            <a:r>
              <a:rPr lang="ru-RU" baseline="0" dirty="0" smtClean="0"/>
              <a:t>, который сохранит текущее положения дел в экономике, отдельно от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ru-RU" b="1" u="sng" baseline="0" dirty="0" smtClean="0"/>
              <a:t>сценария «Зеленая экономика»</a:t>
            </a:r>
            <a:r>
              <a:rPr lang="ru-RU" b="0" u="none" baseline="0" dirty="0" smtClean="0"/>
              <a:t> (она первоначально называлась «Зеленая экономика+</a:t>
            </a:r>
            <a:r>
              <a:rPr lang="en-US" b="0" u="none" baseline="0" dirty="0" smtClean="0"/>
              <a:t>NDC</a:t>
            </a:r>
            <a:r>
              <a:rPr lang="ru-RU" b="0" u="none" baseline="0" dirty="0" smtClean="0"/>
              <a:t>», </a:t>
            </a:r>
            <a:r>
              <a:rPr lang="ru-RU" baseline="0" dirty="0" smtClean="0"/>
              <a:t>в котором страна будет стремиться достигать целевые установки, закрепленные в КЗЭ, а также реализовывать </a:t>
            </a:r>
            <a:r>
              <a:rPr lang="ru-RU" b="1" baseline="0" dirty="0" smtClean="0"/>
              <a:t>любые дополнительные меры, </a:t>
            </a:r>
            <a:r>
              <a:rPr lang="ru-RU" b="1" u="sng" baseline="0" dirty="0" smtClean="0"/>
              <a:t>не требующие привлечения государственных дотаций, помощи внешних доноров</a:t>
            </a:r>
            <a:r>
              <a:rPr lang="ru-RU" b="1" baseline="0" dirty="0" smtClean="0"/>
              <a:t>, для достижения </a:t>
            </a:r>
            <a:r>
              <a:rPr lang="en-US" b="1" baseline="0" dirty="0" smtClean="0"/>
              <a:t>NDC</a:t>
            </a:r>
            <a:r>
              <a:rPr lang="ru-RU" baseline="0" dirty="0" smtClean="0"/>
              <a:t>. Это подразумевает, что инвестиции на эти меры будут окупаться.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Базовом сценарии не предусматривается достижение </a:t>
            </a:r>
            <a:r>
              <a:rPr lang="en-US" baseline="0" dirty="0" smtClean="0"/>
              <a:t>NDC</a:t>
            </a:r>
            <a:r>
              <a:rPr lang="ru-RU" baseline="0" dirty="0" smtClean="0"/>
              <a:t> и целей КЗЭ.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сценарии  «Зеленая экономика» достигается только безусловная цель </a:t>
            </a:r>
            <a:r>
              <a:rPr lang="en-US" baseline="0" dirty="0" smtClean="0"/>
              <a:t>NDC</a:t>
            </a:r>
            <a:r>
              <a:rPr lang="ru-RU" baseline="0" dirty="0" smtClean="0"/>
              <a:t> (-15% от уровня выбросов 1990 года). Соответственно меры снижения выбросов реализуются без внешней донорской поддержки из-вне.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Также предлагается оценить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(3) </a:t>
            </a:r>
            <a:r>
              <a:rPr lang="ru-RU" b="1" u="sng" baseline="0" dirty="0" smtClean="0"/>
              <a:t>сценарий «Нулевой баланс ПГ»</a:t>
            </a:r>
            <a:r>
              <a:rPr lang="ru-RU" b="0" u="none" baseline="0" dirty="0" smtClean="0"/>
              <a:t> - углеродная нейтральность </a:t>
            </a:r>
            <a:r>
              <a:rPr lang="ru-RU" baseline="0" dirty="0" smtClean="0"/>
              <a:t>к 2050 году в соответствии с Парижским соглашением. Амбициозная национальная климатическая политика не ради имиджа, а ради предотвращения внешнеторговых рисков, чрезмерного политического давления из-вне, усиление ответственности за адаптацию уязвимых секторов, людей и экосистем. Интересно посмотреть, каких усилий будет стоит Казахстану расширение амбиций до уровня самых развитых стран мира, в число которых он стремиться попасть к 2050 году.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Какие бы темпы декарбонизации экономики не выбрал Казахстан, на благополучие страны будут влиять внешнеэкономические связи</a:t>
            </a:r>
            <a:r>
              <a:rPr lang="ru-RU" baseline="0" dirty="0" smtClean="0"/>
              <a:t> и условия международной торговли. Об этом мы уже упоминали выше. Основными торговыми партнерами Казахстана являются ЕС, Китай и Россия. </a:t>
            </a:r>
            <a:r>
              <a:rPr lang="ru-RU" baseline="0" dirty="0" err="1" smtClean="0"/>
              <a:t>Климатоориентированные</a:t>
            </a:r>
            <a:r>
              <a:rPr lang="ru-RU" baseline="0" dirty="0" smtClean="0"/>
              <a:t> амбиции первых двух стран окажут сильное «давление» на конкурентоспособность.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Поэтому </a:t>
            </a:r>
            <a:r>
              <a:rPr lang="ru-RU" b="1" dirty="0" smtClean="0"/>
              <a:t>консультант предлагает изучить три сценария </a:t>
            </a:r>
            <a:r>
              <a:rPr lang="ru-RU" b="1" dirty="0" err="1" smtClean="0"/>
              <a:t>низкоуглеродного</a:t>
            </a:r>
            <a:r>
              <a:rPr lang="ru-RU" b="1" dirty="0" smtClean="0"/>
              <a:t> развития национальной экономики </a:t>
            </a:r>
            <a:r>
              <a:rPr lang="ru-RU" b="1" u="sng" dirty="0" smtClean="0"/>
              <a:t>в контексте</a:t>
            </a:r>
            <a:r>
              <a:rPr lang="ru-RU" b="1" u="sng" baseline="0" dirty="0" smtClean="0"/>
              <a:t> </a:t>
            </a:r>
            <a:r>
              <a:rPr lang="ru-RU" b="1" u="sng" dirty="0" smtClean="0"/>
              <a:t>двух глобальных сценариев развития климатической политики</a:t>
            </a:r>
            <a:r>
              <a:rPr lang="ru-RU" dirty="0" smtClean="0"/>
              <a:t>:</a:t>
            </a:r>
          </a:p>
          <a:p>
            <a:pPr marL="228600" indent="-228600">
              <a:buAutoNum type="arabicParenBoth"/>
            </a:pPr>
            <a:r>
              <a:rPr lang="ru-RU" dirty="0" smtClean="0"/>
              <a:t>«</a:t>
            </a:r>
            <a:r>
              <a:rPr lang="ru-RU" b="1" dirty="0" smtClean="0"/>
              <a:t>Глобальный </a:t>
            </a:r>
            <a:r>
              <a:rPr lang="en-US" b="1" dirty="0" smtClean="0"/>
              <a:t>NDC</a:t>
            </a:r>
            <a:r>
              <a:rPr lang="ru-RU" dirty="0" smtClean="0"/>
              <a:t>», когда страны РКИК ООН и Парижского соглашения выполнят</a:t>
            </a:r>
            <a:r>
              <a:rPr lang="ru-RU" baseline="0" dirty="0" smtClean="0"/>
              <a:t> свои </a:t>
            </a:r>
            <a:r>
              <a:rPr lang="en-US" baseline="0" dirty="0" smtClean="0"/>
              <a:t>NDC</a:t>
            </a:r>
            <a:r>
              <a:rPr lang="ru-RU" baseline="0" dirty="0" smtClean="0"/>
              <a:t> до 2030 года, а после 2030 года никаких дополнительных усилий предпринимать не будут, удерживая достигнутый «сниженный» уровень выбросов ПГ. </a:t>
            </a:r>
            <a:r>
              <a:rPr lang="ru-RU" b="1" baseline="0" dirty="0" smtClean="0"/>
              <a:t>Для Казахстана это может означать, что мировое сообщество не будет давить на страну, чтобы вынудить идти на углеродную нейтральность</a:t>
            </a:r>
            <a:r>
              <a:rPr lang="ru-RU" baseline="0" dirty="0" smtClean="0"/>
              <a:t>.</a:t>
            </a:r>
          </a:p>
          <a:p>
            <a:pPr marL="228600" indent="-228600">
              <a:buAutoNum type="arabicParenBoth"/>
            </a:pPr>
            <a:r>
              <a:rPr lang="ru-RU" baseline="0" dirty="0" smtClean="0"/>
              <a:t>Второй глобальный сценарий </a:t>
            </a:r>
            <a:r>
              <a:rPr lang="ru-RU" b="1" baseline="0" dirty="0" smtClean="0"/>
              <a:t>«Глобальный 1,5⁰С»</a:t>
            </a:r>
            <a:r>
              <a:rPr lang="ru-RU" baseline="0" dirty="0" smtClean="0"/>
              <a:t>, в котором </a:t>
            </a:r>
            <a:r>
              <a:rPr lang="ru-RU" b="1" baseline="0" dirty="0" smtClean="0"/>
              <a:t>страны после 2030 года еще больше усилят меры сокращения выбросов ПГ и давление на другие страны</a:t>
            </a:r>
            <a:r>
              <a:rPr lang="ru-RU" baseline="0" dirty="0" smtClean="0"/>
              <a:t>, чтобы к 2050 году не допустить превышения температуры воздуха на планете более чем на 1,5⁰С от доиндустриального уровня.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Таким образом, предлагается к моделированию матрица из 6 сценариев.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Описание </a:t>
            </a:r>
            <a:r>
              <a:rPr lang="ru-RU" b="1" baseline="0" dirty="0" smtClean="0"/>
              <a:t>СТРАТЕГИЧЕСКОГО ВИДЕНИЯ </a:t>
            </a:r>
            <a:r>
              <a:rPr lang="ru-RU" b="1" baseline="0" dirty="0" err="1" smtClean="0"/>
              <a:t>низкоуглеродного</a:t>
            </a:r>
            <a:r>
              <a:rPr lang="ru-RU" b="1" baseline="0" dirty="0" smtClean="0"/>
              <a:t> будущего Казахстана </a:t>
            </a:r>
            <a:r>
              <a:rPr lang="ru-RU" baseline="0" dirty="0" smtClean="0"/>
              <a:t>можно прочитать в разделе 4.2 (стр. 42-49) 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0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таблице обнаруживаются неточности в строке «глобальный спрос на уголь», которые подлежат корректировке. </a:t>
            </a:r>
          </a:p>
          <a:p>
            <a:r>
              <a:rPr lang="ru-RU" dirty="0" smtClean="0"/>
              <a:t>АО «</a:t>
            </a:r>
            <a:r>
              <a:rPr lang="ru-RU" dirty="0" err="1" smtClean="0"/>
              <a:t>Жасыл</a:t>
            </a:r>
            <a:r>
              <a:rPr lang="ru-RU" dirty="0" smtClean="0"/>
              <a:t> даму» также готовит свои критические замечания и предложения по описаниям всех сценариев, которые будут направлены международному консультанту проекта.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Более</a:t>
            </a:r>
            <a:r>
              <a:rPr lang="ru-RU" baseline="0" dirty="0" smtClean="0"/>
              <a:t> подробно описание сценариев международной климатической политики и развития внутренней политики Казахстана на страницах 42-49 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(раздел 4.2).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6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АО «</a:t>
            </a:r>
            <a:r>
              <a:rPr lang="ru-RU" dirty="0" err="1" smtClean="0"/>
              <a:t>Жасыл</a:t>
            </a:r>
            <a:r>
              <a:rPr lang="ru-RU" dirty="0" smtClean="0"/>
              <a:t> даму» считает, что </a:t>
            </a:r>
            <a:r>
              <a:rPr lang="ru-RU" b="1" dirty="0" smtClean="0"/>
              <a:t>«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Цена на выбросы ПГ (напр., налог) для остальной экономики, не входящей в СТВ</a:t>
            </a:r>
            <a:r>
              <a:rPr lang="ru-RU" b="1" dirty="0" smtClean="0"/>
              <a:t>» </a:t>
            </a:r>
            <a:r>
              <a:rPr lang="ru-RU" dirty="0" smtClean="0"/>
              <a:t>требует более четкой формулировки или разъяснения</a:t>
            </a:r>
            <a:r>
              <a:rPr lang="ru-RU" b="1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Более</a:t>
            </a:r>
            <a:r>
              <a:rPr lang="ru-RU" baseline="0" dirty="0" smtClean="0"/>
              <a:t> подробно описание сценариев международной климатической политики и развития внутренней политики Казахстана на страницах 42-49 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(раздел 4.2).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32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 руководящих принципах разработки СНУР читайте стр. 53-55</a:t>
            </a:r>
            <a:r>
              <a:rPr lang="en-US" dirty="0" smtClean="0"/>
              <a:t> </a:t>
            </a:r>
            <a:r>
              <a:rPr lang="ru-RU" baseline="0" dirty="0" smtClean="0"/>
              <a:t>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72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Матричное (табличное) описание пакетов </a:t>
            </a:r>
            <a:r>
              <a:rPr lang="ru-RU" sz="1200" b="0" dirty="0" smtClean="0">
                <a:solidFill>
                  <a:srgbClr val="C00000"/>
                </a:solidFill>
              </a:rPr>
              <a:t>технических и политических решений для категории «Энергетической деятельности» в целом представлена на стр. 62</a:t>
            </a:r>
            <a:r>
              <a:rPr lang="en-US" sz="1200" b="0" dirty="0" smtClean="0">
                <a:solidFill>
                  <a:srgbClr val="C00000"/>
                </a:solidFill>
              </a:rPr>
              <a:t> </a:t>
            </a:r>
            <a:r>
              <a:rPr lang="ru-RU" baseline="0" dirty="0" smtClean="0"/>
              <a:t>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</a:t>
            </a:r>
            <a:r>
              <a:rPr lang="ru-RU" sz="1200" b="0" dirty="0" smtClean="0">
                <a:solidFill>
                  <a:srgbClr val="C00000"/>
                </a:solidFill>
              </a:rPr>
              <a:t>,</a:t>
            </a:r>
            <a:r>
              <a:rPr lang="ru-RU" sz="1200" b="0" baseline="0" dirty="0" smtClean="0">
                <a:solidFill>
                  <a:srgbClr val="C00000"/>
                </a:solidFill>
              </a:rPr>
              <a:t> полное </a:t>
            </a:r>
            <a:r>
              <a:rPr lang="ru-RU" sz="1200" b="0" dirty="0" smtClean="0">
                <a:solidFill>
                  <a:srgbClr val="C00000"/>
                </a:solidFill>
              </a:rPr>
              <a:t>описание</a:t>
            </a:r>
            <a:r>
              <a:rPr lang="en-US" sz="1200" b="0" dirty="0" smtClean="0">
                <a:solidFill>
                  <a:srgbClr val="C00000"/>
                </a:solidFill>
              </a:rPr>
              <a:t> -</a:t>
            </a:r>
            <a:r>
              <a:rPr lang="ru-RU" sz="1200" b="0" dirty="0" smtClean="0">
                <a:solidFill>
                  <a:srgbClr val="C00000"/>
                </a:solidFill>
              </a:rPr>
              <a:t> на стр. 58-62.</a:t>
            </a:r>
          </a:p>
          <a:p>
            <a:endParaRPr lang="ru-RU" sz="1200" b="0" dirty="0" smtClean="0">
              <a:solidFill>
                <a:srgbClr val="C00000"/>
              </a:solidFill>
            </a:endParaRPr>
          </a:p>
          <a:p>
            <a:r>
              <a:rPr lang="ru-RU" sz="1200" b="0" i="1" u="sng" dirty="0" smtClean="0">
                <a:solidFill>
                  <a:srgbClr val="C00000"/>
                </a:solidFill>
              </a:rPr>
              <a:t>Примечание</a:t>
            </a:r>
            <a:r>
              <a:rPr lang="ru-RU" sz="1200" b="0" dirty="0" smtClean="0">
                <a:solidFill>
                  <a:srgbClr val="C00000"/>
                </a:solidFill>
              </a:rPr>
              <a:t>: МГЭИК отдельно выделяет</a:t>
            </a:r>
            <a:r>
              <a:rPr lang="ru-RU" sz="1200" b="0" baseline="0" dirty="0" smtClean="0">
                <a:solidFill>
                  <a:srgbClr val="C00000"/>
                </a:solidFill>
              </a:rPr>
              <a:t> </a:t>
            </a:r>
            <a:r>
              <a:rPr lang="ru-RU" sz="1200" b="0" dirty="0" smtClean="0">
                <a:solidFill>
                  <a:srgbClr val="C00000"/>
                </a:solidFill>
              </a:rPr>
              <a:t>категорию «Энергетическая деятельность», которая объединяет все процессы сжигания топлива с выделением углекислого газа во всех секторах экономики. Внутри «энергетической деятельности» идет разделение по отраслям экономики. Так определяется вклад секторов экономики в антропогенные выбросы углекислого газа в результате сжигания топлива.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09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Обратите внимание на допущения,</a:t>
            </a:r>
            <a:r>
              <a:rPr lang="ru-RU" b="1" baseline="0" dirty="0" smtClean="0"/>
              <a:t> выделенные красным шрифтом.</a:t>
            </a:r>
            <a:endParaRPr lang="ru-RU" b="1" dirty="0" smtClean="0"/>
          </a:p>
          <a:p>
            <a:r>
              <a:rPr lang="ru-RU" dirty="0" smtClean="0"/>
              <a:t>Более подробно все предлагаемые меры и политики по декарбонизации сектора электро- и теплоснабжения описаны на</a:t>
            </a:r>
            <a:r>
              <a:rPr lang="ru-RU" baseline="0" dirty="0" smtClean="0"/>
              <a:t> страницах </a:t>
            </a:r>
            <a:r>
              <a:rPr lang="ru-RU" dirty="0" smtClean="0"/>
              <a:t>63-74 </a:t>
            </a:r>
            <a:r>
              <a:rPr lang="ru-RU" baseline="0" dirty="0" smtClean="0"/>
              <a:t>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83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Выделенное красным шрифтом требует обсуждения.</a:t>
            </a:r>
          </a:p>
          <a:p>
            <a:r>
              <a:rPr lang="ru-RU" dirty="0" smtClean="0"/>
              <a:t>АО «</a:t>
            </a:r>
            <a:r>
              <a:rPr lang="ru-RU" dirty="0" err="1" smtClean="0"/>
              <a:t>Жасыл</a:t>
            </a:r>
            <a:r>
              <a:rPr lang="ru-RU" dirty="0" smtClean="0"/>
              <a:t> даму» </a:t>
            </a:r>
            <a:r>
              <a:rPr lang="ru-RU" baseline="0" dirty="0" smtClean="0"/>
              <a:t>считает, что п</a:t>
            </a:r>
            <a:r>
              <a:rPr lang="ru-RU" dirty="0" smtClean="0"/>
              <a:t>о водороду нужно усилить политику.</a:t>
            </a:r>
          </a:p>
          <a:p>
            <a:r>
              <a:rPr lang="ru-RU" dirty="0" smtClean="0"/>
              <a:t>По </a:t>
            </a:r>
            <a:r>
              <a:rPr lang="ru-RU" dirty="0" err="1" smtClean="0"/>
              <a:t>биотопливу</a:t>
            </a:r>
            <a:r>
              <a:rPr lang="ru-RU" dirty="0" smtClean="0"/>
              <a:t> для зданий в «ЗЭ» усилить как в «Нулевом балансе». Тоже самое по ВИЭ.</a:t>
            </a:r>
          </a:p>
          <a:p>
            <a:r>
              <a:rPr lang="ru-RU" dirty="0" smtClean="0"/>
              <a:t>Надо в Глоссарии дать пояснение, что понимается под «Устойчивыми зданиями». Если – это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энергопассивные</a:t>
            </a:r>
            <a:r>
              <a:rPr lang="ru-RU" baseline="0" dirty="0" smtClean="0"/>
              <a:t> дома, то почему бы не усилить политику в «ЗЭ» как в «Нулевом балансе»?</a:t>
            </a:r>
          </a:p>
          <a:p>
            <a:endParaRPr lang="ru-RU" baseline="0" dirty="0" smtClean="0"/>
          </a:p>
          <a:p>
            <a:r>
              <a:rPr lang="ru-RU" dirty="0" smtClean="0"/>
              <a:t>Более подробно все предлагаемые меры и политики по декарбонизации сектора зданий  описаны на страницах 75-80 </a:t>
            </a:r>
            <a:r>
              <a:rPr lang="ru-RU" baseline="0" dirty="0" smtClean="0"/>
              <a:t>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96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«</a:t>
            </a:r>
            <a:r>
              <a:rPr lang="ru-RU" dirty="0" err="1" smtClean="0"/>
              <a:t>биотопливу</a:t>
            </a:r>
            <a:r>
              <a:rPr lang="ru-RU" dirty="0" smtClean="0"/>
              <a:t>» </a:t>
            </a:r>
            <a:r>
              <a:rPr lang="ru-RU" dirty="0" err="1" smtClean="0"/>
              <a:t>Жасыл</a:t>
            </a:r>
            <a:r>
              <a:rPr lang="ru-RU" dirty="0" smtClean="0"/>
              <a:t> даму предлагает не делать</a:t>
            </a:r>
            <a:r>
              <a:rPr lang="ru-RU" baseline="0" dirty="0" smtClean="0"/>
              <a:t> ставку на жидкое </a:t>
            </a:r>
            <a:r>
              <a:rPr lang="ru-RU" baseline="0" dirty="0" err="1" smtClean="0"/>
              <a:t>биотопливо</a:t>
            </a:r>
            <a:r>
              <a:rPr lang="ru-RU" baseline="0" dirty="0" smtClean="0"/>
              <a:t> и биомассу, а изучать возможность использования биогаза.</a:t>
            </a:r>
          </a:p>
          <a:p>
            <a:r>
              <a:rPr lang="ru-RU" baseline="0" dirty="0" smtClean="0"/>
              <a:t>В «Повышение энергоэффективности» - рассмотреть опцию переоборудование двигателя за счет установки газобаллонного оборудования (</a:t>
            </a:r>
            <a:r>
              <a:rPr lang="en-US" baseline="0" dirty="0" smtClean="0"/>
              <a:t>CNG </a:t>
            </a:r>
            <a:r>
              <a:rPr lang="ru-RU" baseline="0" dirty="0" smtClean="0"/>
              <a:t>и </a:t>
            </a:r>
            <a:r>
              <a:rPr lang="en-US" baseline="0" dirty="0" smtClean="0"/>
              <a:t>LPG</a:t>
            </a:r>
            <a:r>
              <a:rPr lang="ru-RU" baseline="0" dirty="0" smtClean="0"/>
              <a:t>).</a:t>
            </a:r>
          </a:p>
          <a:p>
            <a:r>
              <a:rPr lang="ru-RU" dirty="0" smtClean="0"/>
              <a:t>Более подробно все предлагаемые меры и политики по декарбонизации транспортного сектора описаны на страницах 81-85 </a:t>
            </a:r>
            <a:r>
              <a:rPr lang="ru-RU" baseline="0" dirty="0" smtClean="0"/>
              <a:t>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</a:t>
            </a:r>
            <a:r>
              <a:rPr lang="ru-RU" dirty="0" smtClean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854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АО «</a:t>
            </a:r>
            <a:r>
              <a:rPr lang="ru-RU" sz="1200" dirty="0" err="1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Жасыл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даму» считает, что следует значительно усилить меры в  политике «Внедрение промышленных процессов замкнутого цикла». Необходимо усилить меры по</a:t>
            </a:r>
            <a:r>
              <a:rPr lang="ru-RU" sz="1200" baseline="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baseline="0" dirty="0" err="1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рециклированию</a:t>
            </a:r>
            <a:r>
              <a:rPr lang="ru-RU" sz="1200" baseline="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металлолома, оборотной стеклотары, пластика, </a:t>
            </a:r>
            <a:r>
              <a:rPr lang="ru-RU" sz="1200" dirty="0" err="1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биоразлагаемых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отхоовм</a:t>
            </a:r>
            <a:r>
              <a:rPr lang="ru-RU" sz="120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, бумаге-картону и </a:t>
            </a:r>
            <a:r>
              <a:rPr lang="ru-RU" sz="1200" baseline="0" dirty="0" smtClean="0">
                <a:solidFill>
                  <a:srgbClr val="FF0000"/>
                </a:solidFill>
                <a:effectLst/>
                <a:latin typeface="+mn-lt"/>
                <a:ea typeface="Times New Roman"/>
                <a:cs typeface="Times New Roman"/>
              </a:rPr>
              <a:t>прочим ценным компонентам отходов.</a:t>
            </a:r>
            <a:endParaRPr lang="ru-RU" sz="1200" dirty="0" smtClean="0">
              <a:solidFill>
                <a:srgbClr val="FF0000"/>
              </a:solidFill>
              <a:effectLst/>
              <a:latin typeface="+mn-lt"/>
              <a:ea typeface="Times New Roman"/>
              <a:cs typeface="Times New Roman"/>
            </a:endParaRPr>
          </a:p>
          <a:p>
            <a:r>
              <a:rPr lang="ru-RU" dirty="0" smtClean="0"/>
              <a:t>Более подробно все предлагаемые меры и политики по декарбонизации обрабатывающей промышленности описаны на страницах 85-92 </a:t>
            </a:r>
            <a:r>
              <a:rPr lang="ru-RU" baseline="0" dirty="0" smtClean="0"/>
              <a:t>первого </a:t>
            </a:r>
            <a:r>
              <a:rPr lang="ru-RU" baseline="0" dirty="0" err="1" smtClean="0"/>
              <a:t>драфта</a:t>
            </a:r>
            <a:r>
              <a:rPr lang="ru-RU" baseline="0" dirty="0" smtClean="0"/>
              <a:t> СНУР (</a:t>
            </a:r>
            <a:r>
              <a:rPr lang="en-US" baseline="0" dirty="0" smtClean="0"/>
              <a:t>Narrative report</a:t>
            </a:r>
            <a:r>
              <a:rPr lang="ru-RU" baseline="0" dirty="0" smtClean="0"/>
              <a:t>)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На страницах 92-96 </a:t>
            </a:r>
            <a:r>
              <a:rPr lang="ru-RU" dirty="0" err="1" smtClean="0"/>
              <a:t>Narrative</a:t>
            </a:r>
            <a:r>
              <a:rPr lang="ru-RU" dirty="0" smtClean="0"/>
              <a:t> </a:t>
            </a:r>
            <a:r>
              <a:rPr lang="ru-RU" dirty="0" err="1" smtClean="0"/>
              <a:t>Report</a:t>
            </a:r>
            <a:r>
              <a:rPr lang="ru-RU" dirty="0" smtClean="0"/>
              <a:t>  представлены меры и политики по декарбонизации сельского и лесного хозяйства и прочего земледелия,</a:t>
            </a:r>
          </a:p>
          <a:p>
            <a:r>
              <a:rPr lang="ru-RU" dirty="0" smtClean="0"/>
              <a:t>На стр. 96-99 – по сектору отходов.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4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ko-KR" dirty="0" smtClean="0">
                <a:ea typeface="Gulim" pitchFamily="34" charset="-127"/>
              </a:rPr>
              <a:t>В настоящее время </a:t>
            </a:r>
            <a:r>
              <a:rPr lang="ru-RU" altLang="ko-KR" b="1" dirty="0" smtClean="0">
                <a:ea typeface="Gulim" pitchFamily="34" charset="-127"/>
              </a:rPr>
              <a:t>три команды в составе международных и национальных экспертов кропотливо строят основу</a:t>
            </a:r>
            <a:r>
              <a:rPr lang="ru-RU" b="1" dirty="0" smtClean="0">
                <a:ea typeface="Times New Roman"/>
                <a:cs typeface="Times New Roman"/>
              </a:rPr>
              <a:t> трех моделей </a:t>
            </a:r>
            <a:r>
              <a:rPr lang="ru-RU" dirty="0" smtClean="0">
                <a:ea typeface="Times New Roman"/>
                <a:cs typeface="Times New Roman"/>
              </a:rPr>
              <a:t>(</a:t>
            </a:r>
            <a:r>
              <a:rPr lang="en-US" dirty="0" smtClean="0">
                <a:ea typeface="Times New Roman"/>
                <a:cs typeface="Times New Roman"/>
              </a:rPr>
              <a:t>TIMES, CGE </a:t>
            </a:r>
            <a:r>
              <a:rPr lang="ru-RU" dirty="0" smtClean="0">
                <a:ea typeface="Times New Roman"/>
                <a:cs typeface="Times New Roman"/>
              </a:rPr>
              <a:t>и </a:t>
            </a:r>
            <a:r>
              <a:rPr lang="en-US" dirty="0" smtClean="0">
                <a:ea typeface="Times New Roman"/>
                <a:cs typeface="Times New Roman"/>
              </a:rPr>
              <a:t>System Dynamics</a:t>
            </a:r>
            <a:r>
              <a:rPr lang="ru-RU" dirty="0" smtClean="0">
                <a:ea typeface="Times New Roman"/>
                <a:cs typeface="Times New Roman"/>
              </a:rPr>
              <a:t>) для Казахстана. </a:t>
            </a:r>
            <a:r>
              <a:rPr lang="ru-RU" b="1" dirty="0" smtClean="0">
                <a:ea typeface="Times New Roman"/>
                <a:cs typeface="Times New Roman"/>
              </a:rPr>
              <a:t>Эксперты определяют структуру</a:t>
            </a:r>
            <a:r>
              <a:rPr lang="ru-RU" b="1" baseline="0" dirty="0" smtClean="0">
                <a:ea typeface="Times New Roman"/>
                <a:cs typeface="Times New Roman"/>
              </a:rPr>
              <a:t> моделей и готовят необходимые данные для введения в модели</a:t>
            </a:r>
            <a:r>
              <a:rPr lang="ru-RU" dirty="0" smtClean="0">
                <a:ea typeface="Times New Roman"/>
                <a:cs typeface="Times New Roman"/>
              </a:rPr>
              <a:t>. </a:t>
            </a:r>
            <a:r>
              <a:rPr lang="ru-RU" b="1" dirty="0" smtClean="0">
                <a:ea typeface="Times New Roman"/>
                <a:cs typeface="Times New Roman"/>
              </a:rPr>
              <a:t>Есть проблема плохих данных</a:t>
            </a:r>
            <a:r>
              <a:rPr lang="ru-RU" dirty="0" smtClean="0">
                <a:ea typeface="Times New Roman"/>
                <a:cs typeface="Times New Roman"/>
              </a:rPr>
              <a:t>.</a:t>
            </a:r>
            <a:r>
              <a:rPr lang="ru-RU" baseline="0" dirty="0" smtClean="0">
                <a:ea typeface="Times New Roman"/>
                <a:cs typeface="Times New Roman"/>
              </a:rPr>
              <a:t> Например, много проблем в национальном топливно-энергетическом балансе страны, часто встречаются ошибки, который следует устранить на основе дополнительных отраслевых анализов до введения в модель. Эксперты проводят анализы других параметров развития секторов и учатся обнаруживать такие ошибки в балансе, чтобы уметь в дальнейшем устранять их самостоятельно. Многие данные, необходимые для модели, не формируются Комитетом по статистике. В этих случаях «</a:t>
            </a:r>
            <a:r>
              <a:rPr lang="ru-RU" baseline="0" dirty="0" err="1" smtClean="0">
                <a:ea typeface="Times New Roman"/>
                <a:cs typeface="Times New Roman"/>
              </a:rPr>
              <a:t>Жасыл</a:t>
            </a:r>
            <a:r>
              <a:rPr lang="ru-RU" baseline="0" dirty="0" smtClean="0">
                <a:ea typeface="Times New Roman"/>
                <a:cs typeface="Times New Roman"/>
              </a:rPr>
              <a:t> даму» через ДКПЗТ и ИЭИ по своим каналам направляют запросы, проводятся консультации со </a:t>
            </a:r>
            <a:r>
              <a:rPr lang="ru-RU" baseline="0" dirty="0" err="1" smtClean="0">
                <a:ea typeface="Times New Roman"/>
                <a:cs typeface="Times New Roman"/>
              </a:rPr>
              <a:t>стейкхолдерами</a:t>
            </a:r>
            <a:r>
              <a:rPr lang="ru-RU" baseline="0" dirty="0" smtClean="0">
                <a:ea typeface="Times New Roman"/>
                <a:cs typeface="Times New Roman"/>
              </a:rPr>
              <a:t>, чтобы собрать информацию для введения в модели.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94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2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С написанием</a:t>
            </a:r>
            <a:r>
              <a:rPr lang="ru-RU" b="1" u="sng" baseline="0" dirty="0" smtClean="0">
                <a:solidFill>
                  <a:srgbClr val="FF000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разделов по первым трем  и последней темам, на наш взгляд, </a:t>
            </a:r>
            <a:r>
              <a:rPr lang="en-US" b="1" u="sng" dirty="0" err="1" smtClean="0">
                <a:solidFill>
                  <a:srgbClr val="FF0000"/>
                </a:solidFill>
              </a:rPr>
              <a:t>DIWEcon</a:t>
            </a:r>
            <a:r>
              <a:rPr lang="ru-RU" b="1" u="sng" dirty="0" smtClean="0">
                <a:solidFill>
                  <a:srgbClr val="FF0000"/>
                </a:solidFill>
              </a:rPr>
              <a:t> хорошо справился</a:t>
            </a:r>
            <a:r>
              <a:rPr lang="ru-RU" b="0" u="none" dirty="0" smtClean="0">
                <a:solidFill>
                  <a:srgbClr val="FF0000"/>
                </a:solidFill>
              </a:rPr>
              <a:t>. </a:t>
            </a:r>
            <a:r>
              <a:rPr lang="ru-RU" b="0" dirty="0" smtClean="0"/>
              <a:t>Они включены</a:t>
            </a:r>
            <a:r>
              <a:rPr lang="ru-RU" b="0" baseline="0" dirty="0" smtClean="0"/>
              <a:t> в </a:t>
            </a:r>
            <a:r>
              <a:rPr lang="en-US" b="0" baseline="0" dirty="0" smtClean="0"/>
              <a:t>Narrative Report</a:t>
            </a:r>
            <a:r>
              <a:rPr lang="ru-RU" b="0" baseline="0" dirty="0" smtClean="0"/>
              <a:t> (первый </a:t>
            </a:r>
            <a:r>
              <a:rPr lang="ru-RU" b="0" baseline="0" dirty="0" err="1" smtClean="0"/>
              <a:t>драфт</a:t>
            </a:r>
            <a:r>
              <a:rPr lang="ru-RU" b="0" baseline="0" dirty="0" smtClean="0"/>
              <a:t> СНУР «Отчет о целях и путях трансформации», </a:t>
            </a:r>
            <a:r>
              <a:rPr lang="ru-RU" b="0" baseline="0" dirty="0" err="1" smtClean="0"/>
              <a:t>DIWEcon</a:t>
            </a:r>
            <a:r>
              <a:rPr lang="ru-RU" b="0" baseline="0" dirty="0" smtClean="0"/>
              <a:t>, см. стр. 6-27 и 100-102).</a:t>
            </a:r>
            <a:r>
              <a:rPr lang="ru-RU" b="1" dirty="0" smtClean="0"/>
              <a:t> Кратко и весьма внятно описана </a:t>
            </a:r>
            <a:r>
              <a:rPr lang="ru-RU" b="1" baseline="0" dirty="0" smtClean="0"/>
              <a:t>международная климатическая политика и ее влияние на национальные экономики. Трансформируются национальные энергосистемы по всему миру</a:t>
            </a:r>
            <a:r>
              <a:rPr lang="ru-RU" baseline="0" dirty="0" smtClean="0"/>
              <a:t>, </a:t>
            </a:r>
            <a:r>
              <a:rPr lang="ru-RU" b="1" baseline="0" dirty="0" smtClean="0"/>
              <a:t>стандарты энергопотребления. </a:t>
            </a:r>
            <a:r>
              <a:rPr lang="ru-RU" b="0" baseline="0" dirty="0" smtClean="0"/>
              <a:t>И </a:t>
            </a:r>
            <a:r>
              <a:rPr lang="ru-RU" baseline="0" dirty="0" smtClean="0"/>
              <a:t>самое главное, международная климатическая политика начала влиять на </a:t>
            </a:r>
            <a:r>
              <a:rPr lang="ru-RU" b="1" baseline="0" dirty="0" smtClean="0"/>
              <a:t>условия международной торговли </a:t>
            </a:r>
            <a:r>
              <a:rPr lang="ru-RU" b="0" baseline="0" dirty="0" smtClean="0"/>
              <a:t>(ожидается введение в ЕС пограничного углеродного налога). </a:t>
            </a:r>
            <a:r>
              <a:rPr lang="ru-RU" baseline="0" dirty="0" smtClean="0"/>
              <a:t>Наблюдается устойчивая глобальная </a:t>
            </a:r>
            <a:r>
              <a:rPr lang="ru-RU" b="1" baseline="0" dirty="0" smtClean="0"/>
              <a:t>тенденция декарбонизации международных производственно-сбытовых цепочек</a:t>
            </a:r>
            <a:r>
              <a:rPr lang="ru-RU" baseline="0" dirty="0" smtClean="0"/>
              <a:t>, что должно быть принято во внимание Правительства Казахстана, поскольку рост ВВП в основном обеспечивается экспортом углеводородов и энергоемкой сырьевой продукции (чистых металлов). 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При этом экономика зависит от импорта технологического оборудования и прочих товаров с высокой добавленной стоимостью, что при резких девальвациях национальной валюты существенно ухудшают экономическое положение в стране. 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Казахстан вложил много собственных ресурсов в развитие своего транзитного транспортно-логистического потенциала в рамках нового Шелкового пути. </a:t>
            </a:r>
            <a:r>
              <a:rPr lang="ru-RU" baseline="0" dirty="0" err="1" smtClean="0"/>
              <a:t>Декарбонизируя</a:t>
            </a:r>
            <a:r>
              <a:rPr lang="ru-RU" baseline="0" dirty="0" smtClean="0"/>
              <a:t> транспортный сектор, Казахстан может получить отличные шансы встроиться в новые глобальные </a:t>
            </a:r>
            <a:r>
              <a:rPr lang="ru-RU" baseline="0" dirty="0" err="1" smtClean="0"/>
              <a:t>низкоуглеродные</a:t>
            </a:r>
            <a:r>
              <a:rPr lang="ru-RU" baseline="0" dirty="0" smtClean="0"/>
              <a:t> производственно-сбытовые цепочки. Таким образом, </a:t>
            </a:r>
            <a:r>
              <a:rPr lang="ru-RU" b="1" baseline="0" dirty="0" smtClean="0"/>
              <a:t>наряду с растущими вызовами (рисками) международной климатической политики появляются и новые возможности для Казахстана.</a:t>
            </a:r>
          </a:p>
          <a:p>
            <a:pPr marL="0" indent="0">
              <a:buNone/>
            </a:pPr>
            <a:r>
              <a:rPr lang="ru-RU" b="0" baseline="0" dirty="0" smtClean="0"/>
              <a:t>Также </a:t>
            </a:r>
            <a:r>
              <a:rPr lang="ru-RU" b="1" i="0" u="sng" baseline="0" dirty="0" smtClean="0"/>
              <a:t>сделан задел для раскрытия четвертой темы</a:t>
            </a:r>
            <a:r>
              <a:rPr lang="ru-RU" b="0" baseline="0" dirty="0" smtClean="0"/>
              <a:t>, в части анализа выбросов и описания предложенных для обсуждения всеми </a:t>
            </a:r>
            <a:r>
              <a:rPr lang="ru-RU" b="0" baseline="0" dirty="0" err="1" smtClean="0"/>
              <a:t>стейкхолдерами</a:t>
            </a:r>
            <a:r>
              <a:rPr lang="ru-RU" b="0" baseline="0" dirty="0" smtClean="0"/>
              <a:t> сценариев НУР экономики Казахстана. </a:t>
            </a:r>
            <a:r>
              <a:rPr lang="ru-RU" b="1" i="0" u="sng" baseline="0" dirty="0" smtClean="0"/>
              <a:t>Этот и все остальные разделы</a:t>
            </a:r>
            <a:r>
              <a:rPr lang="ru-RU" b="0" baseline="0" dirty="0" smtClean="0"/>
              <a:t> должны быть написаны после (1) получения результатов эмпирических исследований согласованных сценариев (с помощью построенных моделей), (2) их обсуждения со всеми </a:t>
            </a:r>
            <a:r>
              <a:rPr lang="ru-RU" b="0" baseline="0" dirty="0" err="1" smtClean="0"/>
              <a:t>стейкхолдерами</a:t>
            </a:r>
            <a:r>
              <a:rPr lang="ru-RU" b="0" baseline="0" dirty="0" smtClean="0"/>
              <a:t> и согласования отраслевых и национальных целей снижения выбросов и путей их достижения.</a:t>
            </a:r>
            <a:endParaRPr lang="ru-RU" b="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4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5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 взяты из </a:t>
            </a:r>
            <a:r>
              <a:rPr lang="en-US" dirty="0" err="1" smtClean="0"/>
              <a:t>ToR</a:t>
            </a:r>
            <a:r>
              <a:rPr lang="en-US" dirty="0" smtClean="0"/>
              <a:t> «</a:t>
            </a:r>
            <a:r>
              <a:rPr lang="en-US" dirty="0" err="1" smtClean="0"/>
              <a:t>Modelling</a:t>
            </a:r>
            <a:r>
              <a:rPr lang="en-US" dirty="0" smtClean="0"/>
              <a:t> economic, environmental and social impacts of low carbon economic development in Kazakhstan» </a:t>
            </a:r>
            <a:r>
              <a:rPr lang="ru-RU" dirty="0" smtClean="0"/>
              <a:t>и немного адаптированы для понимания постановки вопросов.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2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53 страны,</a:t>
            </a:r>
            <a:r>
              <a:rPr lang="ru-RU" baseline="0" dirty="0" smtClean="0"/>
              <a:t> в числе которых сейчас Казахстан, заботятся о процветающем будущем</a:t>
            </a:r>
            <a:r>
              <a:rPr lang="ru-RU" dirty="0" smtClean="0"/>
              <a:t>. Положительный </a:t>
            </a:r>
            <a:r>
              <a:rPr lang="ru-RU" dirty="0" err="1" smtClean="0"/>
              <a:t>климатоориентированный</a:t>
            </a:r>
            <a:r>
              <a:rPr lang="ru-RU" baseline="0" dirty="0" smtClean="0"/>
              <a:t> имидж поможет Казахстану в </a:t>
            </a:r>
            <a:r>
              <a:rPr lang="ru-RU" b="1" baseline="0" dirty="0" smtClean="0"/>
              <a:t>ожесточающейся</a:t>
            </a:r>
            <a:r>
              <a:rPr lang="ru-RU" baseline="0" dirty="0" smtClean="0"/>
              <a:t> конкурентной борьбе стран за привлечение инвестиций на развитие, в том числе прямых иностранных инвестиций и международных «зеленых финансов». Следует отметить мировую тенденцию бегства капитала из </a:t>
            </a:r>
            <a:r>
              <a:rPr lang="ru-RU" baseline="0" dirty="0" err="1" smtClean="0"/>
              <a:t>углеродоемких</a:t>
            </a:r>
            <a:r>
              <a:rPr lang="ru-RU" baseline="0" dirty="0" smtClean="0"/>
              <a:t> секторов. </a:t>
            </a:r>
            <a:r>
              <a:rPr lang="ru-RU" b="1" u="sng" baseline="0" dirty="0" smtClean="0"/>
              <a:t>Огромные потоки инвестиций, вложенные в энергоемкие и </a:t>
            </a:r>
            <a:r>
              <a:rPr lang="ru-RU" b="1" u="sng" baseline="0" dirty="0" err="1" smtClean="0"/>
              <a:t>углеродоемкие</a:t>
            </a:r>
            <a:r>
              <a:rPr lang="ru-RU" b="1" u="sng" baseline="0" dirty="0" smtClean="0"/>
              <a:t> проекты в Казахстане, рискуют превратиться в неактивные «застрявшие активы» в среднесрочной перспективе</a:t>
            </a:r>
            <a:r>
              <a:rPr lang="ru-RU" b="1" baseline="0" dirty="0" smtClean="0"/>
              <a:t>. </a:t>
            </a:r>
            <a:r>
              <a:rPr lang="ru-RU" dirty="0" smtClean="0"/>
              <a:t>Поскольку условия международной торговли кардинально меняются. Импортная </a:t>
            </a:r>
            <a:r>
              <a:rPr lang="ru-RU" dirty="0" err="1" smtClean="0"/>
              <a:t>углеродоемкая</a:t>
            </a:r>
            <a:r>
              <a:rPr lang="ru-RU" dirty="0" smtClean="0"/>
              <a:t> продукция будет облагаться на границе развитых стран корректирующим углеродным налогом в зависимости от углеродоемкости. Как утверждают международные консультанты </a:t>
            </a:r>
            <a:r>
              <a:rPr lang="en-US" dirty="0" err="1" smtClean="0"/>
              <a:t>DIWEcon</a:t>
            </a:r>
            <a:r>
              <a:rPr lang="ru-RU" dirty="0" smtClean="0"/>
              <a:t>, будут меняться правила ВТО</a:t>
            </a:r>
            <a:r>
              <a:rPr lang="ru-RU" b="0" dirty="0" smtClean="0"/>
              <a:t>.</a:t>
            </a:r>
            <a:r>
              <a:rPr lang="ru-RU" b="0" baseline="0" dirty="0" smtClean="0"/>
              <a:t> Международный консультант проекта уверенно заявляет, что </a:t>
            </a:r>
            <a:r>
              <a:rPr lang="ru-RU" b="1" dirty="0" smtClean="0"/>
              <a:t>политическое бездействие </a:t>
            </a:r>
            <a:r>
              <a:rPr lang="ru-RU" dirty="0" smtClean="0"/>
              <a:t>Правительства</a:t>
            </a:r>
            <a:r>
              <a:rPr lang="ru-RU" baseline="0" dirty="0" smtClean="0"/>
              <a:t> </a:t>
            </a:r>
            <a:r>
              <a:rPr lang="ru-RU" dirty="0" smtClean="0"/>
              <a:t>в отношении декарбонизации экономики угрожает благополучию Казахстана. Изменения условий</a:t>
            </a:r>
            <a:r>
              <a:rPr lang="ru-RU" baseline="0" dirty="0" smtClean="0"/>
              <a:t> международной торговли</a:t>
            </a:r>
            <a:r>
              <a:rPr lang="ru-RU" dirty="0" smtClean="0"/>
              <a:t> </a:t>
            </a:r>
            <a:r>
              <a:rPr lang="ru-RU" b="1" dirty="0" smtClean="0"/>
              <a:t>приведут</a:t>
            </a:r>
            <a:r>
              <a:rPr lang="ru-RU" dirty="0" smtClean="0"/>
              <a:t> (1) </a:t>
            </a:r>
            <a:r>
              <a:rPr lang="ru-RU" b="1" dirty="0" smtClean="0"/>
              <a:t>к потере рыночных ниш на международных рынках</a:t>
            </a:r>
            <a:r>
              <a:rPr lang="ru-RU" dirty="0" smtClean="0"/>
              <a:t>, соответственно (2) к сокращению доходов</a:t>
            </a:r>
            <a:r>
              <a:rPr lang="ru-RU" baseline="0" dirty="0" smtClean="0"/>
              <a:t> </a:t>
            </a:r>
            <a:r>
              <a:rPr lang="ru-RU" dirty="0" smtClean="0"/>
              <a:t>экспортоориентированных компаний, (3) к сокращению доходов бюджета. Это в свою очередь повлечет (4) сокращение расходов бюджета на образование, здравоохранение, развитие инфраструктуры, сельского хозяйства и т.д., (5) сокращение доходов домохозяйств и, наконец, (6) к экономическому кризису в стране и угрозе безопасности</a:t>
            </a:r>
            <a:r>
              <a:rPr lang="ru-RU" baseline="0" dirty="0" smtClean="0"/>
              <a:t> в целом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4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было выше отмечено, </a:t>
            </a:r>
            <a:r>
              <a:rPr lang="en-US" baseline="0" dirty="0" smtClean="0"/>
              <a:t>GIZ</a:t>
            </a:r>
            <a:r>
              <a:rPr lang="ru-RU" baseline="0" dirty="0" smtClean="0"/>
              <a:t> при разработке СНУР в Казахстане руководствуется наилучшими международными практиками. А также помогает разрабатывать СНУР правительствам еще 19 стран.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самой Германии разработка национальной СНУР сопровождается не только моделированием множества сценариев и политик декарбонизации разными научными коллективами и последующими долгими и бурными обсуждениями среди ученых с участием в этих дискуссиях иностранных экспертов, представителей власти, компаний, общественных организаций и журналистов, но также бурные обсуждения проходят в каждом субъекте федерации. В местных обсуждениях и принятии решений, касающихся справедливого перехода к </a:t>
            </a:r>
            <a:r>
              <a:rPr lang="ru-RU" baseline="0" dirty="0" err="1" smtClean="0"/>
              <a:t>низкоуглеродному</a:t>
            </a:r>
            <a:r>
              <a:rPr lang="ru-RU" baseline="0" dirty="0" smtClean="0"/>
              <a:t> будущему, принимает участие все общество, включая предпринимателей (малый и крупный бизнес), экспертов и население.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4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Формы взаимодействия со </a:t>
            </a:r>
            <a:r>
              <a:rPr lang="ru-RU" dirty="0" err="1" smtClean="0"/>
              <a:t>стейкхолдерами</a:t>
            </a:r>
            <a:r>
              <a:rPr lang="ru-RU" dirty="0" smtClean="0"/>
              <a:t> – самые разные. Это – двусторонние официальные встречи, звонки, проведение опросов всех категорий заинтересованных сторон, секторальные консультации и семинары.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1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этом и последующих слайдах, можно увидеть Диаграммы причинно-следственных</a:t>
            </a:r>
            <a:r>
              <a:rPr lang="ru-RU" baseline="0" dirty="0" smtClean="0"/>
              <a:t> зависимостей и взаимосвязей показателей, факторов, политик и мер </a:t>
            </a:r>
            <a:r>
              <a:rPr lang="ru-RU" dirty="0" smtClean="0"/>
              <a:t>(</a:t>
            </a:r>
            <a:r>
              <a:rPr lang="ru-RU" dirty="0" err="1" smtClean="0"/>
              <a:t>Causal</a:t>
            </a:r>
            <a:r>
              <a:rPr lang="ru-RU" dirty="0" smtClean="0"/>
              <a:t> </a:t>
            </a:r>
            <a:r>
              <a:rPr lang="ru-RU" dirty="0" err="1" smtClean="0"/>
              <a:t>Loop</a:t>
            </a:r>
            <a:r>
              <a:rPr lang="ru-RU" dirty="0" smtClean="0"/>
              <a:t> </a:t>
            </a:r>
            <a:r>
              <a:rPr lang="ru-RU" dirty="0" err="1" smtClean="0"/>
              <a:t>Diagram</a:t>
            </a:r>
            <a:r>
              <a:rPr lang="ru-RU" dirty="0" smtClean="0"/>
              <a:t>, CLD) для 4 секторов (</a:t>
            </a:r>
            <a:r>
              <a:rPr lang="ru-RU" baseline="0" dirty="0" smtClean="0"/>
              <a:t>аграрного сектора, отопления жилых зданий, угледобывающей промышленности и автотранспорта</a:t>
            </a:r>
            <a:r>
              <a:rPr lang="ru-RU" dirty="0" smtClean="0"/>
              <a:t>), построенные 6-7 марта совместно с</a:t>
            </a:r>
            <a:r>
              <a:rPr lang="ru-RU" baseline="0" dirty="0" smtClean="0"/>
              <a:t> участниками</a:t>
            </a:r>
            <a:r>
              <a:rPr lang="ru-RU" dirty="0" smtClean="0"/>
              <a:t> отраслевых</a:t>
            </a:r>
            <a:r>
              <a:rPr lang="ru-RU" baseline="0" dirty="0" smtClean="0"/>
              <a:t> консультационных совещаний. Построенные </a:t>
            </a:r>
            <a:r>
              <a:rPr lang="en-US" dirty="0" smtClean="0"/>
              <a:t>CLD</a:t>
            </a:r>
            <a:r>
              <a:rPr lang="ru-RU" dirty="0" smtClean="0"/>
              <a:t> </a:t>
            </a:r>
            <a:r>
              <a:rPr lang="ru-RU" baseline="0" dirty="0" smtClean="0"/>
              <a:t>лягут в основу моделирования </a:t>
            </a:r>
            <a:r>
              <a:rPr lang="en-US" baseline="0" dirty="0" smtClean="0"/>
              <a:t>SD</a:t>
            </a:r>
            <a:r>
              <a:rPr lang="ru-RU" baseline="0" dirty="0" smtClean="0"/>
              <a:t>, что важно для </a:t>
            </a:r>
            <a:r>
              <a:rPr lang="ru-RU" dirty="0" smtClean="0"/>
              <a:t>последующего системного анализа</a:t>
            </a:r>
            <a:r>
              <a:rPr lang="ru-RU" baseline="0" dirty="0" smtClean="0"/>
              <a:t>. Это важно </a:t>
            </a:r>
            <a:r>
              <a:rPr lang="ru-RU" dirty="0" smtClean="0"/>
              <a:t>для разработки СНУР.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 подходе </a:t>
            </a:r>
            <a:r>
              <a:rPr lang="ru-RU" dirty="0" err="1" smtClean="0"/>
              <a:t>System</a:t>
            </a:r>
            <a:r>
              <a:rPr lang="ru-RU" dirty="0" smtClean="0"/>
              <a:t> </a:t>
            </a:r>
            <a:r>
              <a:rPr lang="ru-RU" dirty="0" err="1" smtClean="0"/>
              <a:t>Dynamics</a:t>
            </a:r>
            <a:r>
              <a:rPr lang="ru-RU" dirty="0" smtClean="0"/>
              <a:t> можно почитать в разделе 4.3 (стр. 49-52) первого </a:t>
            </a:r>
            <a:r>
              <a:rPr lang="ru-RU" dirty="0" err="1" smtClean="0"/>
              <a:t>драфта</a:t>
            </a:r>
            <a:r>
              <a:rPr lang="ru-RU" dirty="0" smtClean="0"/>
              <a:t> СНУР.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F881B-AD5C-493E-968A-DC2CAE66850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9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jpg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54060341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8204278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2704052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4962117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24007398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937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3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7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9627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520" y="400690"/>
            <a:ext cx="7910148" cy="35659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br>
              <a:rPr lang="en-US" dirty="0"/>
            </a:b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Климатически нейтральная хозяйственная деятельность. Внедрение НДТ в РФ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21" y="6165851"/>
            <a:ext cx="7910146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21" y="715170"/>
            <a:ext cx="7910146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0235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001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9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86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451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361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000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012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61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81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609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202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=""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4519564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=""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8" y="165102"/>
            <a:ext cx="8893865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46876"/>
            <a:ext cx="88956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1" y="2782265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</a:t>
            </a:r>
            <a:r>
              <a:rPr lang="de-DE" noProof="0" dirty="0"/>
              <a:t>Headline</a:t>
            </a:r>
            <a:br>
              <a:rPr lang="de-DE" noProof="0" dirty="0"/>
            </a:br>
            <a:r>
              <a:rPr lang="de-DE" noProof="0" dirty="0"/>
              <a:t>mit farbigem GIZ Key Visual</a:t>
            </a:r>
            <a:endParaRPr lang="de-DE" dirty="0"/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  </a:t>
            </a:r>
          </a:p>
        </p:txBody>
      </p:sp>
      <p:pic>
        <p:nvPicPr>
          <p:cNvPr id="10" name="logo">
            <a:extLst>
              <a:ext uri="{FF2B5EF4-FFF2-40B4-BE49-F238E27FC236}">
                <a16:creationId xmlns="" xmlns:a16="http://schemas.microsoft.com/office/drawing/2014/main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=""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47109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931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053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89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694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22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25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340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034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011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38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8" y="165100"/>
            <a:ext cx="8893865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46876"/>
            <a:ext cx="88956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=""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=""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1" y="2782265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s/w GIZ Key Visual</a:t>
            </a:r>
          </a:p>
        </p:txBody>
      </p:sp>
    </p:spTree>
    <p:extLst>
      <p:ext uri="{BB962C8B-B14F-4D97-AF65-F5344CB8AC3E}">
        <p14:creationId xmlns:p14="http://schemas.microsoft.com/office/powerpoint/2010/main" val="491309019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23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=""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0635607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6" y="165101"/>
            <a:ext cx="8893865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46875"/>
            <a:ext cx="88956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</a:t>
            </a:r>
            <a:r>
              <a:rPr lang="de-DE" noProof="0" dirty="0"/>
              <a:t>Headline</a:t>
            </a:r>
            <a:br>
              <a:rPr lang="de-DE" noProof="0" dirty="0"/>
            </a:br>
            <a:r>
              <a:rPr lang="de-DE" noProof="0" dirty="0"/>
              <a:t>mit farbigem GIZ Key Visual</a:t>
            </a:r>
            <a:endParaRPr lang="de-DE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  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xmlns="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BD21318B-3022-42D5-AB5E-3CB62091D006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3167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6" y="165100"/>
            <a:ext cx="8893865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46875"/>
            <a:ext cx="88956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s/w GIZ Key Visual</a:t>
            </a:r>
          </a:p>
        </p:txBody>
      </p:sp>
    </p:spTree>
    <p:extLst>
      <p:ext uri="{BB962C8B-B14F-4D97-AF65-F5344CB8AC3E}">
        <p14:creationId xmlns:p14="http://schemas.microsoft.com/office/powerpoint/2010/main" val="3876542229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1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427970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7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B2F80A22-ED8F-44E7-B2BE-85BF50D14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7454079" y="1136801"/>
            <a:ext cx="465722" cy="751359"/>
          </a:xfrm>
          <a:prstGeom prst="rect">
            <a:avLst/>
          </a:prstGeom>
        </p:spPr>
      </p:pic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846875"/>
            <a:ext cx="8893865" cy="4040085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E5595441-F987-46F7-B0FF-6162DB53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89808" y="1136801"/>
            <a:ext cx="1584898" cy="751359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D653919A-E7CD-4FC8-8C22-019673316FC4}"/>
              </a:ext>
            </a:extLst>
          </p:cNvPr>
          <p:cNvSpPr/>
          <p:nvPr userDrawn="1"/>
        </p:nvSpPr>
        <p:spPr bwMode="gray">
          <a:xfrm>
            <a:off x="6550856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xmlns="" id="{63D020A0-C673-400D-8D07-9B4444BF8D7C}"/>
              </a:ext>
            </a:extLst>
          </p:cNvPr>
          <p:cNvSpPr/>
          <p:nvPr userDrawn="1"/>
        </p:nvSpPr>
        <p:spPr bwMode="gray">
          <a:xfrm>
            <a:off x="7478457" y="1373457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34270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k/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A5AD85A5-A6F8-4851-92FD-EA6609DAF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7505658" y="1136801"/>
            <a:ext cx="465722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4F0518D7-2DF0-4D50-B3EB-3D64E2485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9808" y="1136801"/>
            <a:ext cx="1584898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3D8B1A33-9136-4498-A38F-1FAFEE6C912B}"/>
              </a:ext>
            </a:extLst>
          </p:cNvPr>
          <p:cNvSpPr/>
          <p:nvPr userDrawn="1"/>
        </p:nvSpPr>
        <p:spPr bwMode="gray">
          <a:xfrm>
            <a:off x="6550856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xmlns="" id="{13815075-80B4-4697-8852-2EC6A756D3E7}"/>
              </a:ext>
            </a:extLst>
          </p:cNvPr>
          <p:cNvSpPr/>
          <p:nvPr userDrawn="1"/>
        </p:nvSpPr>
        <p:spPr bwMode="gray">
          <a:xfrm>
            <a:off x="7530036" y="1373457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427970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xmlns="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xmlns="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7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1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xmlns="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846875"/>
            <a:ext cx="8893865" cy="4040085"/>
          </a:xfrm>
          <a:prstGeom prst="rect">
            <a:avLst/>
          </a:prstGeom>
          <a:blipFill dpi="0" rotWithShape="1">
            <a:blip r:embed="rId6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für Illustration/Freisteller </a:t>
            </a:r>
            <a:br>
              <a:rPr lang="de-DE" dirty="0"/>
            </a:br>
            <a:r>
              <a:rPr lang="de-DE" dirty="0"/>
              <a:t>mit weißem Hintergrund (austauschbar)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xmlns="" id="{B1AFA279-6BD4-4D5A-91D6-9AF666C8CC39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274440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xmlns="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xmlns="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Alternative Titelfolie</a:t>
            </a:r>
            <a:br>
              <a:rPr lang="de-DE" dirty="0"/>
            </a:br>
            <a:r>
              <a:rPr lang="de-DE" dirty="0"/>
              <a:t>ohne Foto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36" y="165101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033634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736660-0108-43CE-8F0A-D0B9DD0BA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818" y="157347"/>
            <a:ext cx="2024047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755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xmlns="" id="{32E1886A-3475-4E66-B3BF-1AD48A203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7172684" cy="3746844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21071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s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2093674"/>
            <a:ext cx="88956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4938863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4033216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noProof="0" dirty="0"/>
              <a:t>mit s/w GIZ Key Visual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172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8" y="165102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=""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5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=""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5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=""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427972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=""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=""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how">
            <a:extLst>
              <a:ext uri="{FF2B5EF4-FFF2-40B4-BE49-F238E27FC236}">
                <a16:creationId xmlns=""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9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B2F80A22-ED8F-44E7-B2BE-85BF50D14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7454079" y="1136802"/>
            <a:ext cx="465722" cy="751359"/>
          </a:xfrm>
          <a:prstGeom prst="rect">
            <a:avLst/>
          </a:prstGeom>
        </p:spPr>
      </p:pic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=""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8" y="846876"/>
            <a:ext cx="8893865" cy="4040085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E5595441-F987-46F7-B0FF-6162DB53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89808" y="1136802"/>
            <a:ext cx="1584898" cy="751359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5" y="1966807"/>
            <a:ext cx="1246909" cy="1147156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="" xmlns:a16="http://schemas.microsoft.com/office/drawing/2014/main" id="{D653919A-E7CD-4FC8-8C22-019673316FC4}"/>
              </a:ext>
            </a:extLst>
          </p:cNvPr>
          <p:cNvSpPr/>
          <p:nvPr userDrawn="1"/>
        </p:nvSpPr>
        <p:spPr bwMode="gray">
          <a:xfrm>
            <a:off x="6550858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="" xmlns:a16="http://schemas.microsoft.com/office/drawing/2014/main" id="{63D020A0-C673-400D-8D07-9B4444BF8D7C}"/>
              </a:ext>
            </a:extLst>
          </p:cNvPr>
          <p:cNvSpPr/>
          <p:nvPr userDrawn="1"/>
        </p:nvSpPr>
        <p:spPr bwMode="gray">
          <a:xfrm>
            <a:off x="7478457" y="1373458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05115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44D13A53-E295-469E-858E-7B58C3A9B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7500969" y="1136801"/>
            <a:ext cx="465722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039598BE-791E-4D95-98E2-387FD9AFF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9808" y="1136801"/>
            <a:ext cx="1584898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xmlns="" id="{15D7DBD6-6353-423F-8FD4-C16E2BBCE1B4}"/>
              </a:ext>
            </a:extLst>
          </p:cNvPr>
          <p:cNvSpPr/>
          <p:nvPr userDrawn="1"/>
        </p:nvSpPr>
        <p:spPr bwMode="gray">
          <a:xfrm>
            <a:off x="6550856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xmlns="" id="{ED021507-F859-4746-88F8-317706961200}"/>
              </a:ext>
            </a:extLst>
          </p:cNvPr>
          <p:cNvSpPr/>
          <p:nvPr userDrawn="1"/>
        </p:nvSpPr>
        <p:spPr bwMode="gray">
          <a:xfrm>
            <a:off x="7525347" y="1373457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0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427970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7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2093674"/>
            <a:ext cx="8893865" cy="404008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28" name="Subline">
            <a:extLst>
              <a:ext uri="{FF2B5EF4-FFF2-40B4-BE49-F238E27FC236}">
                <a16:creationId xmlns:a16="http://schemas.microsoft.com/office/drawing/2014/main" xmlns="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4938863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xmlns="" id="{32E200F4-77BE-447A-A909-46651560A0DE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830507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xmlns="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3700611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782264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Diese kann auch zweizeilig sein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xmlns="" id="{1E0F1E1C-CA23-484C-B4BB-7C7FB71D6C86}"/>
              </a:ext>
            </a:extLst>
          </p:cNvPr>
          <p:cNvGrpSpPr/>
          <p:nvPr userDrawn="1"/>
        </p:nvGrpSpPr>
        <p:grpSpPr bwMode="gray">
          <a:xfrm>
            <a:off x="123136" y="165101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xmlns="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3DA937B-815A-4937-A580-EB446EC1E29C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879C62A-D416-4679-A185-87D192D15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44C1EF2-B6DF-42B8-821B-BF76B5E14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96369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s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91186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53088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xmlns="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xmlns="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5" y="4525210"/>
            <a:ext cx="4538033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xmlns="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xmlns="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xmlns="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8" y="165100"/>
            <a:ext cx="2315963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xmlns="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xmlns="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xmlns="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xmlns="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xmlns="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052215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xmlns="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6" y="165100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xmlns="" id="{6C4143CA-4DB1-41D8-8702-2CD00961FDB5}"/>
              </a:ext>
            </a:extLst>
          </p:cNvPr>
          <p:cNvSpPr/>
          <p:nvPr userDrawn="1"/>
        </p:nvSpPr>
        <p:spPr bwMode="gray">
          <a:xfrm>
            <a:off x="4092743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xmlns="" id="{8F222F02-A2DC-42E9-84D4-4ACEFEE70A4D}"/>
              </a:ext>
            </a:extLst>
          </p:cNvPr>
          <p:cNvSpPr/>
          <p:nvPr userDrawn="1"/>
        </p:nvSpPr>
        <p:spPr bwMode="gray">
          <a:xfrm>
            <a:off x="5501863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xmlns="" id="{C15972D1-066C-49B6-94E5-4A7A0A3B2587}"/>
              </a:ext>
            </a:extLst>
          </p:cNvPr>
          <p:cNvSpPr/>
          <p:nvPr userDrawn="1"/>
        </p:nvSpPr>
        <p:spPr bwMode="gray">
          <a:xfrm>
            <a:off x="7427970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xmlns="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7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 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xmlns="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xmlns="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6" y="2093674"/>
            <a:ext cx="8893865" cy="4040085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Zwischenfolie mit Hintergrundfoto </a:t>
            </a:r>
            <a:br>
              <a:rPr lang="de-DE" dirty="0"/>
            </a:br>
            <a:r>
              <a:rPr lang="de-DE" dirty="0"/>
              <a:t>(austauschbar) 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xmlns="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3" y="1966807"/>
            <a:ext cx="1246909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pic>
        <p:nvPicPr>
          <p:cNvPr id="28" name="Grafik 2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F1DBC752-EBBC-4263-9446-7AAD2ADD5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7500969" y="1136801"/>
            <a:ext cx="465722" cy="751359"/>
          </a:xfrm>
          <a:prstGeom prst="rect">
            <a:avLst/>
          </a:prstGeom>
        </p:spPr>
      </p:pic>
      <p:pic>
        <p:nvPicPr>
          <p:cNvPr id="29" name="Grafik 2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BF7AF15A-C526-4954-8322-2AC54E413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89808" y="1136801"/>
            <a:ext cx="1584898" cy="751359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529302A3-2D45-4FC1-BF49-971AA95174F2}"/>
              </a:ext>
            </a:extLst>
          </p:cNvPr>
          <p:cNvSpPr/>
          <p:nvPr userDrawn="1"/>
        </p:nvSpPr>
        <p:spPr bwMode="gray">
          <a:xfrm>
            <a:off x="6550856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1" name="Rechteck">
            <a:extLst>
              <a:ext uri="{FF2B5EF4-FFF2-40B4-BE49-F238E27FC236}">
                <a16:creationId xmlns:a16="http://schemas.microsoft.com/office/drawing/2014/main" xmlns="" id="{59E4E17F-B8C7-48BE-82D7-2110F53F1AF1}"/>
              </a:ext>
            </a:extLst>
          </p:cNvPr>
          <p:cNvSpPr/>
          <p:nvPr userDrawn="1"/>
        </p:nvSpPr>
        <p:spPr bwMode="gray">
          <a:xfrm>
            <a:off x="7525347" y="1373457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56593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7172684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670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xmlns="" id="{726EAD89-A3DC-4500-9071-F28C7DB87EC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52037"/>
            <a:ext cx="8567183" cy="36075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xmlns="" id="{7BDDDF81-EBEA-4C88-AA55-681A5710C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49264" y="774701"/>
            <a:ext cx="8567737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de-DE"/>
              <a:t>Formatvorlagen des Textmasters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7172683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773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2"/>
            <a:ext cx="7172684" cy="378644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xmlns="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xmlns="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xmlns="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xmlns="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xmlns="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xmlns="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173493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4122182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888468" y="1361293"/>
            <a:ext cx="4122182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4419014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k/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A5AD85A5-A6F8-4851-92FD-EA6609DAF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7505658" y="1136802"/>
            <a:ext cx="465722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4F0518D7-2DF0-4D50-B3EB-3D64E2485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9808" y="1136802"/>
            <a:ext cx="1584898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="" xmlns:a16="http://schemas.microsoft.com/office/drawing/2014/main" id="{3D8B1A33-9136-4498-A38F-1FAFEE6C912B}"/>
              </a:ext>
            </a:extLst>
          </p:cNvPr>
          <p:cNvSpPr/>
          <p:nvPr userDrawn="1"/>
        </p:nvSpPr>
        <p:spPr bwMode="gray">
          <a:xfrm>
            <a:off x="6550858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="" xmlns:a16="http://schemas.microsoft.com/office/drawing/2014/main" id="{13815075-80B4-4697-8852-2EC6A756D3E7}"/>
              </a:ext>
            </a:extLst>
          </p:cNvPr>
          <p:cNvSpPr/>
          <p:nvPr userDrawn="1"/>
        </p:nvSpPr>
        <p:spPr bwMode="gray">
          <a:xfrm>
            <a:off x="7530036" y="1373458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1.">
            <a:extLst>
              <a:ext uri="{FF2B5EF4-FFF2-40B4-BE49-F238E27FC236}">
                <a16:creationId xmlns=""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5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=""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5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=""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427972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=""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=""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how">
            <a:extLst>
              <a:ext uri="{FF2B5EF4-FFF2-40B4-BE49-F238E27FC236}">
                <a16:creationId xmlns=""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9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8" y="165102"/>
            <a:ext cx="8893865" cy="4721860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8" name="Headline">
            <a:extLst>
              <a:ext uri="{FF2B5EF4-FFF2-40B4-BE49-F238E27FC236}">
                <a16:creationId xmlns=""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8" y="846876"/>
            <a:ext cx="8893865" cy="4040085"/>
          </a:xfrm>
          <a:prstGeom prst="rect">
            <a:avLst/>
          </a:prstGeom>
          <a:blipFill dpi="0" rotWithShape="1">
            <a:blip r:embed="rId6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für Illustration/Freisteller </a:t>
            </a:r>
            <a:br>
              <a:rPr lang="de-DE" dirty="0"/>
            </a:br>
            <a:r>
              <a:rPr lang="de-DE" dirty="0"/>
              <a:t>mit weißem Hintergrund (austauschbar)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5" y="1966807"/>
            <a:ext cx="1246909" cy="1147156"/>
          </a:xfrm>
          <a:prstGeom prst="rect">
            <a:avLst/>
          </a:prstGeom>
        </p:spPr>
      </p:pic>
      <p:cxnSp>
        <p:nvCxnSpPr>
          <p:cNvPr id="29" name="Gerade Verbindung mit Pfeil 28">
            <a:extLst>
              <a:ext uri="{FF2B5EF4-FFF2-40B4-BE49-F238E27FC236}">
                <a16:creationId xmlns="" xmlns:a16="http://schemas.microsoft.com/office/drawing/2014/main" id="{B1AFA279-6BD4-4D5A-91D6-9AF666C8CC39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78328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2"/>
            <a:ext cx="4122182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555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5" y="167506"/>
            <a:ext cx="349026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7EA27159-D449-4E61-9234-12331EF2588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483963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24119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5" y="167506"/>
            <a:ext cx="349026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1"/>
            <a:ext cx="4839634" cy="379998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xmlns="" id="{7204390B-3D37-494E-81FF-E1335F27C2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483963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09082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5" y="167506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528945" y="3273373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4839635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146445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5" y="167506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1"/>
            <a:ext cx="4839634" cy="379998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xmlns="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xmlns="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xmlns="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xmlns="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xmlns="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528945" y="3273373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0DB39AEE-4D7E-4227-8B8B-6259DA49FDB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483963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492365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728156" y="3259668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23135" y="3259668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9" y="1361293"/>
            <a:ext cx="3962161" cy="16663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055733" y="1361293"/>
            <a:ext cx="3954917" cy="16663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813201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3 Fotos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xmlns="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3140868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xmlns="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23135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9" y="1361293"/>
            <a:ext cx="2531717" cy="23588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xmlns="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467552" y="1361293"/>
            <a:ext cx="2531717" cy="23588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xmlns="" id="{AB38192C-6783-4C98-AB15-3A38EFFC1B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6158600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xmlns="" id="{DED8696E-3F6E-4312-8474-D7B6C988F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485285" y="1361293"/>
            <a:ext cx="2531717" cy="23588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77693928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60375" y="4150517"/>
            <a:ext cx="2645076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2FE0F192-365F-4B9B-9AE5-A8DCD077B27C}"/>
              </a:ext>
            </a:extLst>
          </p:cNvPr>
          <p:cNvSpPr/>
          <p:nvPr userDrawn="1"/>
        </p:nvSpPr>
        <p:spPr bwMode="gray">
          <a:xfrm>
            <a:off x="460374" y="1294229"/>
            <a:ext cx="2644776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prstClr val="white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FD20B6CE-6FB5-47BE-ACA3-1FADB18A5F9F}"/>
              </a:ext>
            </a:extLst>
          </p:cNvPr>
          <p:cNvSpPr/>
          <p:nvPr userDrawn="1"/>
        </p:nvSpPr>
        <p:spPr bwMode="gray">
          <a:xfrm>
            <a:off x="460374" y="3228948"/>
            <a:ext cx="2644776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prstClr val="white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3223373"/>
            <a:ext cx="2644776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Name des Partners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4839635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xmlns="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3532554"/>
            <a:ext cx="2644776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MM/JJJJ – MM/JJJJ</a:t>
            </a:r>
            <a:br>
              <a:rPr lang="de-DE" dirty="0"/>
            </a:br>
            <a:r>
              <a:rPr lang="de-DE" dirty="0"/>
              <a:t>Volumen: 00 Mio. €</a:t>
            </a:r>
            <a:br>
              <a:rPr lang="de-DE" dirty="0"/>
            </a:br>
            <a:r>
              <a:rPr lang="de-DE" dirty="0"/>
              <a:t>Öffentlicher Beitrag: 000.000 €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xmlns="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1295081"/>
            <a:ext cx="2644776" cy="362396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 Landes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xmlns="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657477"/>
            <a:ext cx="2644776" cy="1490155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/>
              <a:t>Text mit dem Namen des Landes.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47B8F238-9E4D-4367-BF20-CAA4F4E82F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310597" y="1361017"/>
            <a:ext cx="5717516" cy="47730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91180719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18" y="6583900"/>
            <a:ext cx="533639" cy="92333"/>
          </a:xfr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3" y="6583902"/>
            <a:ext cx="5839479" cy="92333"/>
          </a:xfrm>
        </p:spPr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6583900"/>
            <a:ext cx="450850" cy="92333"/>
          </a:xfrm>
        </p:spPr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342492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5" y="2760959"/>
            <a:ext cx="3369561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140285" y="1857148"/>
            <a:ext cx="3369561" cy="23503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5" y="2181304"/>
            <a:ext cx="3369561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7" y="1857148"/>
            <a:ext cx="146807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7" y="54035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5442594"/>
            <a:ext cx="290728" cy="31527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xmlns="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5408250"/>
            <a:ext cx="234516" cy="312685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xmlns="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54035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xmlns="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54035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https://www.facebook.com/gizprofile/</a:t>
            </a:r>
          </a:p>
        </p:txBody>
      </p:sp>
    </p:spTree>
    <p:extLst>
      <p:ext uri="{BB962C8B-B14F-4D97-AF65-F5344CB8AC3E}">
        <p14:creationId xmlns:p14="http://schemas.microsoft.com/office/powerpoint/2010/main" val="839917429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18" y="6583900"/>
            <a:ext cx="533639" cy="92333"/>
          </a:xfr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3" y="6583902"/>
            <a:ext cx="5839479" cy="92333"/>
          </a:xfrm>
        </p:spPr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6583900"/>
            <a:ext cx="450850" cy="92333"/>
          </a:xfrm>
        </p:spPr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5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5442594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5408250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5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5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xmlns="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3" y="2760959"/>
            <a:ext cx="2570185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xmlns="" id="{45476593-F938-4100-B13C-38D8379BF2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1959063" y="1857148"/>
            <a:ext cx="2570185" cy="23503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xmlns="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3" y="2181304"/>
            <a:ext cx="2570185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xmlns="" id="{E73BDD7E-D6A6-482B-9D61-5276F4F499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9" y="1857149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xmlns="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760959"/>
            <a:ext cx="2671574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xmlns="" id="{1183BB15-4C0C-49C5-B0B2-4418E3FD55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6242653" y="1857148"/>
            <a:ext cx="2671574" cy="23503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xmlns="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2181304"/>
            <a:ext cx="2671574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xmlns="" id="{B0EA41BA-7C5A-4545-A1DA-71964B045D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4733409" y="1857149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xmlns="" id="{2DD72F4F-E3F2-49DC-BBAE-681D615ED49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4644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7756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=""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=""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3700611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1" y="2782265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Alternative Titelfolie</a:t>
            </a:r>
            <a:br>
              <a:rPr lang="de-DE" dirty="0"/>
            </a:br>
            <a:r>
              <a:rPr lang="de-DE" dirty="0"/>
              <a:t>ohne Foto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=""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8" y="165102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492519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18" y="6583900"/>
            <a:ext cx="533639" cy="92333"/>
          </a:xfr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3" y="6583902"/>
            <a:ext cx="5839479" cy="92333"/>
          </a:xfrm>
        </p:spPr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6583900"/>
            <a:ext cx="450850" cy="92333"/>
          </a:xfrm>
        </p:spPr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xmlns="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7" y="3965951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xmlns="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449817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xmlns="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7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xmlns="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8" y="1569543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xmlns="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8" y="3965951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xmlns="" id="{37C5BE72-A50D-4E1F-A698-7239B19ED5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3348458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xmlns="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8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xmlns="" id="{BB2B85DB-7C09-47DD-8B78-3BE26DF173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3348459" y="1569543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xmlns="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9" y="3965951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xmlns="" id="{12DC0B08-9C2F-4A20-8D25-AB673DE13D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6247099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xmlns="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9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xmlns="" id="{DD64FA03-A54F-412F-96FC-EE4E88E5DD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6247100" y="1569543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5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5442594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5408250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xmlns="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xmlns="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5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xmlns="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5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https://www.facebook.com/gizprofile/</a:t>
            </a:r>
          </a:p>
        </p:txBody>
      </p:sp>
    </p:spTree>
    <p:extLst>
      <p:ext uri="{BB962C8B-B14F-4D97-AF65-F5344CB8AC3E}">
        <p14:creationId xmlns:p14="http://schemas.microsoft.com/office/powerpoint/2010/main" val="3000256749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7603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xmlns="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xmlns="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xmlns="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15600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007487" y="431340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Hinweistext für Impressum: 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Platzhaltertexte (Projekt-/Programmname, Anschrift, E-Mail etc.) bitte nach Bedarf anpassen/löschen. 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Löschen Sie den Platzhalter für das logo des Kooperationspartners falls nicht passend.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(Dieser Hinweis ist im Präsentationsmodus nicht sichtbar und wird auch nicht ausgedruckt.)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EF3C373-F3E5-423E-B3C3-C5E1BD203F77}"/>
              </a:ext>
            </a:extLst>
          </p:cNvPr>
          <p:cNvSpPr/>
          <p:nvPr userDrawn="1"/>
        </p:nvSpPr>
        <p:spPr bwMode="gray">
          <a:xfrm>
            <a:off x="450496" y="1475896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Als Bundesunternehmen unterstützt die GIZ </a:t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>die deutsche Bundesregierung bei der Erreichung ihrer Ziele </a:t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>in der Internationalen Zusammenarbeit für nachhaltige Entwicklung.</a:t>
            </a:r>
          </a:p>
          <a:p>
            <a:pPr>
              <a:defRPr/>
            </a:pP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b="1" kern="0" dirty="0">
                <a:solidFill>
                  <a:prstClr val="black"/>
                </a:solidFill>
              </a:rPr>
              <a:t>Herausgeber: 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Deutsche Gesellschaft für 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Internationale Zusammenarbeit (GIZ) GmbH</a:t>
            </a:r>
          </a:p>
          <a:p>
            <a:pPr>
              <a:defRPr/>
            </a:pP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Sitz der Gesellschaft 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Bonn und Eschborn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50495" y="3397146"/>
            <a:ext cx="3464422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xmlns="" id="{CF011E25-18E3-408D-87A2-25C927E6C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386539" y="1475896"/>
            <a:ext cx="3428177" cy="249432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xmlns="" id="{25948279-B0DD-4569-9447-FFB1B6C1C35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8" y="320283"/>
            <a:ext cx="6765371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prstClr val="black"/>
                </a:solidFill>
              </a:rPr>
              <a:t>Impressum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xmlns="" id="{0D9D2269-B68A-4FB7-81ED-4D5317C4B8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6263" y="4276011"/>
            <a:ext cx="2278856" cy="147733"/>
          </a:xfrm>
        </p:spPr>
        <p:txBody>
          <a:bodyPr wrap="none" lIns="0">
            <a:no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567569911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nachweise und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50495" y="1475895"/>
            <a:ext cx="7172684" cy="4626708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0"/>
              </a:spcBef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1BCACD76-7CB8-457E-9434-C57DB9E23AA9}"/>
              </a:ext>
            </a:extLst>
          </p:cNvPr>
          <p:cNvSpPr/>
          <p:nvPr userDrawn="1"/>
        </p:nvSpPr>
        <p:spPr bwMode="gray">
          <a:xfrm>
            <a:off x="777712" y="6535917"/>
            <a:ext cx="1084083" cy="21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prstClr val="white"/>
              </a:solidFill>
            </a:endParaRP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xmlns="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8" y="320283"/>
            <a:ext cx="6765371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prstClr val="black"/>
                </a:solidFill>
              </a:rPr>
              <a:t>Fotonachweise / Quellen</a:t>
            </a:r>
          </a:p>
        </p:txBody>
      </p:sp>
    </p:spTree>
    <p:extLst>
      <p:ext uri="{BB962C8B-B14F-4D97-AF65-F5344CB8AC3E}">
        <p14:creationId xmlns:p14="http://schemas.microsoft.com/office/powerpoint/2010/main" val="1179121703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xmlns="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6" y="165101"/>
            <a:ext cx="8893865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xmlns="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56567"/>
            <a:ext cx="88956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xmlns="" id="{CAE61038-067C-47CF-8DDC-5ED6CDAC4AEE}"/>
              </a:ext>
            </a:extLst>
          </p:cNvPr>
          <p:cNvSpPr/>
          <p:nvPr userDrawn="1"/>
        </p:nvSpPr>
        <p:spPr bwMode="gray">
          <a:xfrm>
            <a:off x="6611815" y="5609147"/>
            <a:ext cx="2405185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4950B203-064F-443F-94A9-C002DAAE8F83}"/>
              </a:ext>
            </a:extLst>
          </p:cNvPr>
          <p:cNvSpPr/>
          <p:nvPr userDrawn="1"/>
        </p:nvSpPr>
        <p:spPr bwMode="gray">
          <a:xfrm>
            <a:off x="1215592" y="2077320"/>
            <a:ext cx="352929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100" b="1" kern="0" dirty="0">
                <a:solidFill>
                  <a:prstClr val="black"/>
                </a:solidFill>
              </a:rPr>
              <a:t>Deutsche Gesellschaft für</a:t>
            </a:r>
            <a:br>
              <a:rPr lang="de-DE" sz="1100" b="1" kern="0" dirty="0">
                <a:solidFill>
                  <a:prstClr val="black"/>
                </a:solidFill>
              </a:rPr>
            </a:br>
            <a:r>
              <a:rPr lang="de-DE" sz="1100" b="1" kern="0" dirty="0">
                <a:solidFill>
                  <a:prstClr val="black"/>
                </a:solidFill>
              </a:rPr>
              <a:t>Internationale Zusammenarbeit (GIZ) GmbH</a:t>
            </a:r>
          </a:p>
          <a:p>
            <a:pPr>
              <a:defRPr/>
            </a:pPr>
            <a:endParaRPr lang="de-DE" sz="11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Sitz der Gesellschaft 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Bonn und Eschborn</a:t>
            </a:r>
          </a:p>
          <a:p>
            <a:pPr>
              <a:defRPr/>
            </a:pPr>
            <a:endParaRPr lang="de-DE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Friedrich-Ebert-Allee 36 + 40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53113 Bonn, Deutschland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T  +49  228  44 60 - 0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F  +49  228  44 60 - 17 66</a:t>
            </a:r>
          </a:p>
          <a:p>
            <a:pPr>
              <a:defRPr/>
            </a:pPr>
            <a:endParaRPr lang="de-DE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E  info@giz.de</a:t>
            </a: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I   </a:t>
            </a:r>
            <a:r>
              <a:rPr lang="de-DE" sz="400" kern="0" dirty="0">
                <a:solidFill>
                  <a:prstClr val="black"/>
                </a:solidFill>
              </a:rPr>
              <a:t> </a:t>
            </a:r>
            <a:r>
              <a:rPr lang="de-DE" sz="1100" kern="0" dirty="0">
                <a:solidFill>
                  <a:prstClr val="black"/>
                </a:solidFill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37982854-A844-4D46-9BB7-0890F958ED69}"/>
              </a:ext>
            </a:extLst>
          </p:cNvPr>
          <p:cNvSpPr/>
          <p:nvPr userDrawn="1"/>
        </p:nvSpPr>
        <p:spPr bwMode="gray">
          <a:xfrm>
            <a:off x="3525439" y="3413819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Dag-</a:t>
            </a:r>
            <a:r>
              <a:rPr lang="de-DE" sz="1100" kern="0" dirty="0" err="1">
                <a:solidFill>
                  <a:prstClr val="black"/>
                </a:solidFill>
              </a:rPr>
              <a:t>Hammarskjöld</a:t>
            </a:r>
            <a:r>
              <a:rPr lang="de-DE" sz="1100" kern="0" dirty="0">
                <a:solidFill>
                  <a:prstClr val="black"/>
                </a:solidFill>
              </a:rPr>
              <a:t>-Weg 1 - 5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65760 Eschborn, Deutschland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T  +49  61 96  79 - 0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xmlns="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5929845"/>
            <a:ext cx="1650218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0940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370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386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6518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70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=""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66838810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148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7143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31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00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384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720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0624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=""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755767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29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26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6" name="Key Visual">
            <a:extLst>
              <a:ext uri="{FF2B5EF4-FFF2-40B4-BE49-F238E27FC236}">
                <a16:creationId xmlns=""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19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=""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=""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=""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3746844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3908000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169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212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163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2604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122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4970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568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138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0585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8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s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8" y="165101"/>
            <a:ext cx="8893865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2093675"/>
            <a:ext cx="88956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4938865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1" y="4033217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noProof="0" dirty="0"/>
              <a:t>mit s/w GIZ Key Visual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58957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665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255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709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080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662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8372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7790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685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476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3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44D13A53-E295-469E-858E-7B58C3A9B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7500969" y="1136802"/>
            <a:ext cx="465722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039598BE-791E-4D95-98E2-387FD9AFF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9808" y="1136802"/>
            <a:ext cx="1584898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="" xmlns:a16="http://schemas.microsoft.com/office/drawing/2014/main" id="{15D7DBD6-6353-423F-8FD4-C16E2BBCE1B4}"/>
              </a:ext>
            </a:extLst>
          </p:cNvPr>
          <p:cNvSpPr/>
          <p:nvPr userDrawn="1"/>
        </p:nvSpPr>
        <p:spPr bwMode="gray">
          <a:xfrm>
            <a:off x="6550858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3" name="Rechteck">
            <a:extLst>
              <a:ext uri="{FF2B5EF4-FFF2-40B4-BE49-F238E27FC236}">
                <a16:creationId xmlns="" xmlns:a16="http://schemas.microsoft.com/office/drawing/2014/main" id="{ED021507-F859-4746-88F8-317706961200}"/>
              </a:ext>
            </a:extLst>
          </p:cNvPr>
          <p:cNvSpPr/>
          <p:nvPr userDrawn="1"/>
        </p:nvSpPr>
        <p:spPr bwMode="gray">
          <a:xfrm>
            <a:off x="7525347" y="1373458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8" y="165101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=""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5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=""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5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=""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427972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=""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9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=""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8" y="2093675"/>
            <a:ext cx="8893865" cy="404008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5" y="1966807"/>
            <a:ext cx="1246909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28" name="Subline">
            <a:extLst>
              <a:ext uri="{FF2B5EF4-FFF2-40B4-BE49-F238E27FC236}">
                <a16:creationId xmlns=""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4938865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="" xmlns:a16="http://schemas.microsoft.com/office/drawing/2014/main" id="{32E200F4-77BE-447A-A909-46651560A0DE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26479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=""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51" y="3700613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51" y="2782265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Diese kann auch zweizeilig sein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=""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8" y="165102"/>
            <a:ext cx="3783013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3DA937B-815A-4937-A580-EB446EC1E29C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3879C62A-D416-4679-A185-87D192D15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44C1EF2-B6DF-42B8-821B-BF76B5E14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2376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s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8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8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9175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2349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=""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800616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12" name="Key Visual">
            <a:extLst>
              <a:ext uri="{FF2B5EF4-FFF2-40B4-BE49-F238E27FC236}">
                <a16:creationId xmlns=""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7" y="4525211"/>
            <a:ext cx="4538033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=""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=""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40" y="165101"/>
            <a:ext cx="2315963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=""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=""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=""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=""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=""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25799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=""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8" y="165101"/>
            <a:ext cx="8893865" cy="5968659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=""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5" y="170887"/>
            <a:ext cx="147637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1. Auf dieses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Symbol klicken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um neues Fotos </a:t>
            </a:r>
            <a:br>
              <a:rPr lang="de-DE" sz="1200" dirty="0">
                <a:solidFill>
                  <a:prstClr val="black"/>
                </a:solidFill>
              </a:rPr>
            </a:br>
            <a:r>
              <a:rPr lang="de-DE" sz="1200" dirty="0">
                <a:solidFill>
                  <a:prstClr val="black"/>
                </a:solidFill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=""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5" y="170887"/>
            <a:ext cx="14763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=""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427972" y="170887"/>
            <a:ext cx="1697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de-DE" sz="1200" dirty="0">
                <a:solidFill>
                  <a:prstClr val="black"/>
                </a:solidFill>
              </a:rPr>
              <a:t>3. ggfs. mit „Zuschneiden“ den Ausschnitt verändern</a:t>
            </a:r>
            <a:br>
              <a:rPr lang="de-DE" sz="1200" dirty="0">
                <a:solidFill>
                  <a:prstClr val="black"/>
                </a:solidFill>
              </a:rPr>
            </a:b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=""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902281" y="237069"/>
            <a:ext cx="2841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Auf Bild oberhalb der Transparenz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Bild mit Taste ENTF löschen.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 Auf kleines Symbol in der Mitte der Seite klicken.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Foto auswählen.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Unter „Start/Folie zurücksetzen“.</a:t>
            </a:r>
          </a:p>
          <a:p>
            <a:pPr marL="128588" indent="-128588" algn="r" defTabSz="685800">
              <a:buFontTx/>
              <a:buAutoNum type="arabicPeriod"/>
              <a:defRPr/>
            </a:pP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Bei Bedarf unter „Format/ Schneidewerkzeug“ </a:t>
            </a:r>
            <a:br>
              <a:rPr lang="de-DE" sz="9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de-DE" sz="900" dirty="0">
                <a:solidFill>
                  <a:prstClr val="white">
                    <a:lumMod val="50000"/>
                  </a:prst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=""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=""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8" y="2093675"/>
            <a:ext cx="8893865" cy="4040085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Zwischenfolie mit Hintergrundfoto </a:t>
            </a:r>
            <a:br>
              <a:rPr lang="de-DE" dirty="0"/>
            </a:br>
            <a:r>
              <a:rPr lang="de-DE" dirty="0"/>
              <a:t>(austauschbar) 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=""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5" y="1966807"/>
            <a:ext cx="1246909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pic>
        <p:nvPicPr>
          <p:cNvPr id="28" name="Grafik 27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F1DBC752-EBBC-4263-9446-7AAD2ADD5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7500969" y="1136802"/>
            <a:ext cx="465722" cy="751359"/>
          </a:xfrm>
          <a:prstGeom prst="rect">
            <a:avLst/>
          </a:prstGeom>
        </p:spPr>
      </p:pic>
      <p:pic>
        <p:nvPicPr>
          <p:cNvPr id="29" name="Grafik 28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BF7AF15A-C526-4954-8322-2AC54E413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89808" y="1136802"/>
            <a:ext cx="1584898" cy="751359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="" xmlns:a16="http://schemas.microsoft.com/office/drawing/2014/main" id="{529302A3-2D45-4FC1-BF49-971AA95174F2}"/>
              </a:ext>
            </a:extLst>
          </p:cNvPr>
          <p:cNvSpPr/>
          <p:nvPr userDrawn="1"/>
        </p:nvSpPr>
        <p:spPr bwMode="gray">
          <a:xfrm>
            <a:off x="6550858" y="1509303"/>
            <a:ext cx="633229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1" name="Rechteck">
            <a:extLst>
              <a:ext uri="{FF2B5EF4-FFF2-40B4-BE49-F238E27FC236}">
                <a16:creationId xmlns="" xmlns:a16="http://schemas.microsoft.com/office/drawing/2014/main" id="{59E4E17F-B8C7-48BE-82D7-2110F53F1AF1}"/>
              </a:ext>
            </a:extLst>
          </p:cNvPr>
          <p:cNvSpPr/>
          <p:nvPr userDrawn="1"/>
        </p:nvSpPr>
        <p:spPr bwMode="gray">
          <a:xfrm>
            <a:off x="7525347" y="1373458"/>
            <a:ext cx="431966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499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603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=""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52038"/>
            <a:ext cx="8567183" cy="36075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=""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49266" y="774701"/>
            <a:ext cx="8567737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de-DE"/>
              <a:t>Formatvorlagen des Textmasters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20" y="1361294"/>
            <a:ext cx="7172683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2898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7172684" cy="378644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20" name="Key Visual">
            <a:extLst>
              <a:ext uri="{FF2B5EF4-FFF2-40B4-BE49-F238E27FC236}">
                <a16:creationId xmlns=""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5311119"/>
            <a:ext cx="2320828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=""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=""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=""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=""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=""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04244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4122182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083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888468" y="1361294"/>
            <a:ext cx="4122182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37194134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3"/>
            <a:ext cx="4122182" cy="4660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2946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7" y="167508"/>
            <a:ext cx="349026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=""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4"/>
            <a:ext cx="483963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35088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7" y="167508"/>
            <a:ext cx="349026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2"/>
            <a:ext cx="4839634" cy="379998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9" name="Key Visual">
            <a:extLst>
              <a:ext uri="{FF2B5EF4-FFF2-40B4-BE49-F238E27FC236}">
                <a16:creationId xmlns=""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19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Titel 1">
            <a:extLst>
              <a:ext uri="{FF2B5EF4-FFF2-40B4-BE49-F238E27FC236}">
                <a16:creationId xmlns=""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4"/>
            <a:ext cx="483963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41407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7" y="167507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1"/>
            <a:ext cx="4839634" cy="477280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8" name="Bildplatzhalter 5">
            <a:extLst>
              <a:ext uri="{FF2B5EF4-FFF2-40B4-BE49-F238E27FC236}">
                <a16:creationId xmlns=""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528947" y="3273374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9" name="Titel 1">
            <a:extLst>
              <a:ext uri="{FF2B5EF4-FFF2-40B4-BE49-F238E27FC236}">
                <a16:creationId xmlns=""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4839635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76283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5528947" y="167507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2"/>
            <a:ext cx="4839634" cy="379998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9" name="Key Visual">
            <a:extLst>
              <a:ext uri="{FF2B5EF4-FFF2-40B4-BE49-F238E27FC236}">
                <a16:creationId xmlns=""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5311119"/>
            <a:ext cx="2320828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=""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528947" y="3273374"/>
            <a:ext cx="349026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4"/>
            <a:ext cx="4839634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24781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=""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728158" y="3259669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23137" y="3259669"/>
            <a:ext cx="4288845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21" y="1361294"/>
            <a:ext cx="3962161" cy="16663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083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055735" y="1361294"/>
            <a:ext cx="3954917" cy="16663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88585848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3 Fotos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=""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3140868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=""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23135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20" y="1361294"/>
            <a:ext cx="2531717" cy="23588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0833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=""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467553" y="1361294"/>
            <a:ext cx="2531717" cy="23588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=""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6158600" y="3992957"/>
            <a:ext cx="28584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0" name="Textplatzhalter 7">
            <a:extLst>
              <a:ext uri="{FF2B5EF4-FFF2-40B4-BE49-F238E27FC236}">
                <a16:creationId xmlns=""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485287" y="1361294"/>
            <a:ext cx="2531717" cy="235883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3675257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60375" y="4150518"/>
            <a:ext cx="2645076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1294230"/>
            <a:ext cx="2644776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prstClr val="white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3228949"/>
            <a:ext cx="2644776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prstClr val="white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3223373"/>
            <a:ext cx="2644776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Name des Partners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=""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4839635" cy="720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4" name="Textplatzhalter 8">
            <a:extLst>
              <a:ext uri="{FF2B5EF4-FFF2-40B4-BE49-F238E27FC236}">
                <a16:creationId xmlns=""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3532556"/>
            <a:ext cx="2644776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MM/JJJJ – MM/JJJJ</a:t>
            </a:r>
            <a:br>
              <a:rPr lang="de-DE" dirty="0"/>
            </a:br>
            <a:r>
              <a:rPr lang="de-DE" dirty="0"/>
              <a:t>Volumen: 00 Mio. €</a:t>
            </a:r>
            <a:br>
              <a:rPr lang="de-DE" dirty="0"/>
            </a:br>
            <a:r>
              <a:rPr lang="de-DE" dirty="0"/>
              <a:t>Öffentlicher Beitrag: 000.000 €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=""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1295082"/>
            <a:ext cx="2644776" cy="362396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 Landes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=""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657477"/>
            <a:ext cx="2644776" cy="1490155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/>
              <a:t>Text mit dem Namen des Landes.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310597" y="1361017"/>
            <a:ext cx="5717516" cy="47730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2049669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8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8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20" y="6583902"/>
            <a:ext cx="533639" cy="92333"/>
          </a:xfr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5" y="6583904"/>
            <a:ext cx="5839479" cy="92333"/>
          </a:xfrm>
        </p:spPr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6583902"/>
            <a:ext cx="450850" cy="92333"/>
          </a:xfrm>
        </p:spPr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4"/>
            <a:ext cx="8342492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=""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7" y="2760960"/>
            <a:ext cx="3369561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=""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140287" y="1857149"/>
            <a:ext cx="3369561" cy="23503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=""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7" y="2181305"/>
            <a:ext cx="3369561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=""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9" y="1857149"/>
            <a:ext cx="146807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7" y="5403598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5442595"/>
            <a:ext cx="290728" cy="31527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=""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5408251"/>
            <a:ext cx="234516" cy="312685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=""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=""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=""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=""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=""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=""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=""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5403598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=""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5403598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https://www.facebook.com/gizprofile/</a:t>
            </a:r>
          </a:p>
        </p:txBody>
      </p:sp>
    </p:spTree>
    <p:extLst>
      <p:ext uri="{BB962C8B-B14F-4D97-AF65-F5344CB8AC3E}">
        <p14:creationId xmlns:p14="http://schemas.microsoft.com/office/powerpoint/2010/main" val="196252383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8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8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20" y="6583902"/>
            <a:ext cx="533639" cy="92333"/>
          </a:xfr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5" y="6583904"/>
            <a:ext cx="5839479" cy="92333"/>
          </a:xfrm>
        </p:spPr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6583902"/>
            <a:ext cx="450850" cy="92333"/>
          </a:xfrm>
        </p:spPr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=""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598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5442595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=""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5408251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=""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=""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=""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=""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=""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598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=""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598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=""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5" y="2760960"/>
            <a:ext cx="2570185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2" name="Textplatzhalter 29">
            <a:extLst>
              <a:ext uri="{FF2B5EF4-FFF2-40B4-BE49-F238E27FC236}">
                <a16:creationId xmlns=""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1959065" y="1857149"/>
            <a:ext cx="2570185" cy="23503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=""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5" y="2181305"/>
            <a:ext cx="2570185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=""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21" y="1857150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3" name="Textplatzhalter 16">
            <a:extLst>
              <a:ext uri="{FF2B5EF4-FFF2-40B4-BE49-F238E27FC236}">
                <a16:creationId xmlns=""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760960"/>
            <a:ext cx="2671574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54" name="Textplatzhalter 29">
            <a:extLst>
              <a:ext uri="{FF2B5EF4-FFF2-40B4-BE49-F238E27FC236}">
                <a16:creationId xmlns=""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6242653" y="1857149"/>
            <a:ext cx="2671574" cy="235035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=""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2181305"/>
            <a:ext cx="2671574" cy="235035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=""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4733411" y="1857150"/>
            <a:ext cx="1342015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8" name="Titel 1">
            <a:extLst>
              <a:ext uri="{FF2B5EF4-FFF2-40B4-BE49-F238E27FC236}">
                <a16:creationId xmlns=""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8" y="320284"/>
            <a:ext cx="84644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892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8" y="165101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8" y="165101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059420" y="6583902"/>
            <a:ext cx="533639" cy="92333"/>
          </a:xfrm>
        </p:spPr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1783025" y="6583904"/>
            <a:ext cx="5839479" cy="92333"/>
          </a:xfrm>
        </p:spPr>
        <p:txBody>
          <a:bodyPr/>
          <a:lstStyle/>
          <a:p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449817" y="6583902"/>
            <a:ext cx="450850" cy="92333"/>
          </a:xfrm>
        </p:spPr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083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=""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9" y="3965952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=""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449819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=""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9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=""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49818" y="1569544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3" name="Textplatzhalter 16">
            <a:extLst>
              <a:ext uri="{FF2B5EF4-FFF2-40B4-BE49-F238E27FC236}">
                <a16:creationId xmlns=""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60" y="3965952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4" name="Textplatzhalter 29">
            <a:extLst>
              <a:ext uri="{FF2B5EF4-FFF2-40B4-BE49-F238E27FC236}">
                <a16:creationId xmlns=""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3348460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=""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60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=""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3348459" y="1569544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7" name="Textplatzhalter 16">
            <a:extLst>
              <a:ext uri="{FF2B5EF4-FFF2-40B4-BE49-F238E27FC236}">
                <a16:creationId xmlns=""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101" y="3965952"/>
            <a:ext cx="2608495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8" name="Textplatzhalter 29">
            <a:extLst>
              <a:ext uri="{FF2B5EF4-FFF2-40B4-BE49-F238E27FC236}">
                <a16:creationId xmlns=""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6247101" y="3345197"/>
            <a:ext cx="2608495" cy="235035"/>
          </a:xfrm>
        </p:spPr>
        <p:txBody>
          <a:bodyPr/>
          <a:lstStyle>
            <a:lvl1pPr>
              <a:defRPr sz="10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=""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101" y="3581825"/>
            <a:ext cx="2608495" cy="235035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=""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6247100" y="1569544"/>
            <a:ext cx="101658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42" name="TextBox 7">
            <a:extLst>
              <a:ext uri="{FF2B5EF4-FFF2-40B4-BE49-F238E27FC236}">
                <a16:creationId xmlns=""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7" y="5403598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=""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5442595"/>
            <a:ext cx="290728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=""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5408251"/>
            <a:ext cx="234516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=""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5372336"/>
            <a:ext cx="262622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=""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=""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=""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=""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de-DE" sz="135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=""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5403598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=""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5403598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spcBef>
                <a:spcPts val="2400"/>
              </a:spcBef>
              <a:buClr>
                <a:srgbClr val="C00000"/>
              </a:buClr>
            </a:pPr>
            <a:r>
              <a:rPr lang="de-DE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https://www.facebook.com/gizprofile/</a:t>
            </a:r>
          </a:p>
        </p:txBody>
      </p:sp>
    </p:spTree>
    <p:extLst>
      <p:ext uri="{BB962C8B-B14F-4D97-AF65-F5344CB8AC3E}">
        <p14:creationId xmlns:p14="http://schemas.microsoft.com/office/powerpoint/2010/main" val="134002427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6011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grpSp>
        <p:nvGrpSpPr>
          <p:cNvPr id="6" name="Key Visual">
            <a:extLst>
              <a:ext uri="{FF2B5EF4-FFF2-40B4-BE49-F238E27FC236}">
                <a16:creationId xmlns=""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5311119"/>
            <a:ext cx="2320828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=""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=""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50913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=""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007489" y="431341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Hinweistext für Impressum: 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Platzhaltertexte (Projekt-/Programmname, Anschrift, E-Mail etc.) bitte nach Bedarf anpassen/löschen. 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Löschen Sie den Platzhalter für das logo des Kooperationspartners falls nicht passend.</a:t>
            </a:r>
            <a:b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(Dieser Hinweis ist im Präsentationsmodus nicht sichtbar und wird auch nicht ausgedruckt.)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8" y="1475897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Als Bundesunternehmen unterstützt die GIZ </a:t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>die deutsche Bundesregierung bei der Erreichung ihrer Ziele </a:t>
            </a:r>
            <a:br>
              <a:rPr lang="de-DE" sz="800" kern="0" dirty="0">
                <a:solidFill>
                  <a:prstClr val="black"/>
                </a:solidFill>
              </a:rPr>
            </a:br>
            <a:r>
              <a:rPr lang="de-DE" sz="800" kern="0" dirty="0">
                <a:solidFill>
                  <a:prstClr val="black"/>
                </a:solidFill>
              </a:rPr>
              <a:t>in der Internationalen Zusammenarbeit für nachhaltige Entwicklung.</a:t>
            </a:r>
          </a:p>
          <a:p>
            <a:pPr>
              <a:defRPr/>
            </a:pP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b="1" kern="0" dirty="0">
                <a:solidFill>
                  <a:prstClr val="black"/>
                </a:solidFill>
              </a:rPr>
              <a:t>Herausgeber: 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Deutsche Gesellschaft für 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Internationale Zusammenarbeit (GIZ) GmbH</a:t>
            </a:r>
          </a:p>
          <a:p>
            <a:pPr>
              <a:defRPr/>
            </a:pPr>
            <a:endParaRPr lang="de-DE" sz="8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Sitz der Gesellschaft </a:t>
            </a:r>
          </a:p>
          <a:p>
            <a:pPr>
              <a:defRPr/>
            </a:pPr>
            <a:r>
              <a:rPr lang="de-DE" sz="800" kern="0" dirty="0">
                <a:solidFill>
                  <a:prstClr val="black"/>
                </a:solidFill>
              </a:rPr>
              <a:t>Bonn und Eschborn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50495" y="3397147"/>
            <a:ext cx="3464422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=""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386541" y="1475897"/>
            <a:ext cx="3428177" cy="2494321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itel 4">
            <a:extLst>
              <a:ext uri="{FF2B5EF4-FFF2-40B4-BE49-F238E27FC236}">
                <a16:creationId xmlns="" xmlns:a16="http://schemas.microsoft.com/office/drawing/2014/main" id="{25948279-B0DD-4569-9447-FFB1B6C1C35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20" y="320284"/>
            <a:ext cx="6765371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prstClr val="black"/>
                </a:solidFill>
              </a:rPr>
              <a:t>Impressum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="" xmlns:a16="http://schemas.microsoft.com/office/drawing/2014/main" id="{0D9D2269-B68A-4FB7-81ED-4D5317C4B8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6263" y="4276012"/>
            <a:ext cx="2278856" cy="147733"/>
          </a:xfrm>
        </p:spPr>
        <p:txBody>
          <a:bodyPr wrap="none" lIns="0">
            <a:no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71516505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nachweise und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50495" y="1475895"/>
            <a:ext cx="7172684" cy="4626708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0"/>
              </a:spcBef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4" y="6535917"/>
            <a:ext cx="1084083" cy="21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 dirty="0" err="1">
              <a:solidFill>
                <a:prstClr val="white"/>
              </a:solidFill>
            </a:endParaRPr>
          </a:p>
        </p:txBody>
      </p:sp>
      <p:sp>
        <p:nvSpPr>
          <p:cNvPr id="12" name="Titel 4">
            <a:extLst>
              <a:ext uri="{FF2B5EF4-FFF2-40B4-BE49-F238E27FC236}">
                <a16:creationId xmlns=""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20" y="320284"/>
            <a:ext cx="6765371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prstClr val="black"/>
                </a:solidFill>
              </a:rPr>
              <a:t>Fotonachweise / Quellen</a:t>
            </a:r>
          </a:p>
        </p:txBody>
      </p:sp>
    </p:spTree>
    <p:extLst>
      <p:ext uri="{BB962C8B-B14F-4D97-AF65-F5344CB8AC3E}">
        <p14:creationId xmlns:p14="http://schemas.microsoft.com/office/powerpoint/2010/main" val="28625681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=""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8" y="165102"/>
            <a:ext cx="8893865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=""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56567"/>
            <a:ext cx="88956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=""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6611817" y="5609149"/>
            <a:ext cx="2405185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215594" y="2077322"/>
            <a:ext cx="352929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100" b="1" kern="0" dirty="0">
                <a:solidFill>
                  <a:prstClr val="black"/>
                </a:solidFill>
              </a:rPr>
              <a:t>Deutsche Gesellschaft für</a:t>
            </a:r>
            <a:br>
              <a:rPr lang="de-DE" sz="1100" b="1" kern="0" dirty="0">
                <a:solidFill>
                  <a:prstClr val="black"/>
                </a:solidFill>
              </a:rPr>
            </a:br>
            <a:r>
              <a:rPr lang="de-DE" sz="1100" b="1" kern="0" dirty="0">
                <a:solidFill>
                  <a:prstClr val="black"/>
                </a:solidFill>
              </a:rPr>
              <a:t>Internationale Zusammenarbeit (GIZ) GmbH</a:t>
            </a:r>
          </a:p>
          <a:p>
            <a:pPr>
              <a:defRPr/>
            </a:pPr>
            <a:endParaRPr lang="de-DE" sz="11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Sitz der Gesellschaft 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Bonn und Eschborn</a:t>
            </a:r>
          </a:p>
          <a:p>
            <a:pPr>
              <a:defRPr/>
            </a:pPr>
            <a:endParaRPr lang="de-DE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Friedrich-Ebert-Allee 36 + 40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53113 Bonn, Deutschland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T  +49  228  44 60 - 0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F  +49  228  44 60 - 17 66</a:t>
            </a:r>
          </a:p>
          <a:p>
            <a:pPr>
              <a:defRPr/>
            </a:pPr>
            <a:endParaRPr lang="de-DE" sz="11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E  info@giz.de</a:t>
            </a:r>
          </a:p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I   </a:t>
            </a:r>
            <a:r>
              <a:rPr lang="de-DE" sz="400" kern="0" dirty="0">
                <a:solidFill>
                  <a:prstClr val="black"/>
                </a:solidFill>
              </a:rPr>
              <a:t> </a:t>
            </a:r>
            <a:r>
              <a:rPr lang="de-DE" sz="1100" kern="0" dirty="0">
                <a:solidFill>
                  <a:prstClr val="black"/>
                </a:solidFill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3525439" y="3413821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Dag-</a:t>
            </a:r>
            <a:r>
              <a:rPr lang="de-DE" sz="1100" kern="0" dirty="0" err="1">
                <a:solidFill>
                  <a:prstClr val="black"/>
                </a:solidFill>
              </a:rPr>
              <a:t>Hammarskjöld</a:t>
            </a:r>
            <a:r>
              <a:rPr lang="de-DE" sz="1100" kern="0" dirty="0">
                <a:solidFill>
                  <a:prstClr val="black"/>
                </a:solidFill>
              </a:rPr>
              <a:t>-Weg 1 - 5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65760 Eschborn, Deutschland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T  +49  61 96  79 - 0</a:t>
            </a:r>
            <a:br>
              <a:rPr lang="de-DE" sz="1100" kern="0" dirty="0">
                <a:solidFill>
                  <a:prstClr val="black"/>
                </a:solidFill>
              </a:rPr>
            </a:br>
            <a:r>
              <a:rPr lang="de-DE" sz="1100" kern="0" dirty="0">
                <a:solidFill>
                  <a:prstClr val="black"/>
                </a:solidFill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=""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5929845"/>
            <a:ext cx="1650218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5522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3" y="1404257"/>
            <a:ext cx="8368393" cy="51353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C2B9-59A5-4DC9-BBF0-9F859A1BB1A4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E477-4945-4D0B-958C-1FE8CDCA869E}" type="slidenum">
              <a:rPr lang="en-US">
                <a:solidFill>
                  <a:srgbClr val="6F6F6F"/>
                </a:solidFill>
              </a:rPr>
              <a:pPr/>
              <a:t>‹#›</a:t>
            </a:fld>
            <a:endParaRPr lang="en-US">
              <a:solidFill>
                <a:srgbClr val="6F6F6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" y="87540"/>
            <a:ext cx="7886700" cy="10064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77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21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44813" y="6584822"/>
            <a:ext cx="2159000" cy="92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D5F2D519-DC67-4498-B314-243B40A56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97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10319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9824632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2443922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7873244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8454836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83129703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31870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44813" y="6550026"/>
            <a:ext cx="2159000" cy="161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b="1">
                <a:solidFill>
                  <a:srgbClr val="999999"/>
                </a:solidFill>
              </a:rPr>
              <a:t>Slide </a:t>
            </a:r>
            <a:fld id="{D5F2D519-DC67-4498-B314-243B40A56052}" type="slidenum">
              <a:rPr lang="en-GB" sz="2200" b="1">
                <a:solidFill>
                  <a:srgbClr val="99999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200" b="1">
              <a:solidFill>
                <a:srgbClr val="9999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64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3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7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9361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520" y="400690"/>
            <a:ext cx="7910148" cy="35659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br>
              <a:rPr lang="en-US" dirty="0"/>
            </a:b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Климатически нейтральная хозяйственная деятельность. Внедрение НДТ в РФ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21" y="6165851"/>
            <a:ext cx="7910146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21" y="715170"/>
            <a:ext cx="7910146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8724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0800016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0755740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6032763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4440776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9173888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6714043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02295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44813" y="6550026"/>
            <a:ext cx="2159000" cy="161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b="1">
                <a:solidFill>
                  <a:srgbClr val="999999"/>
                </a:solidFill>
              </a:rPr>
              <a:t>Slide </a:t>
            </a:r>
            <a:fld id="{D5F2D519-DC67-4498-B314-243B40A56052}" type="slidenum">
              <a:rPr lang="en-GB" sz="2200" b="1">
                <a:solidFill>
                  <a:srgbClr val="99999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200" b="1">
              <a:solidFill>
                <a:srgbClr val="9999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24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3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7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1128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520" y="400690"/>
            <a:ext cx="7910148" cy="35659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br>
              <a:rPr lang="en-US" dirty="0"/>
            </a:b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Климатически нейтральная хозяйственная деятельность. Внедрение НДТ в РФ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21" y="6165851"/>
            <a:ext cx="7910146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21" y="715170"/>
            <a:ext cx="7910146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6267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551041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73626460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7855593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0188375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7284796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22668400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29572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3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7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380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520" y="400690"/>
            <a:ext cx="7910148" cy="35659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br>
              <a:rPr lang="en-US" dirty="0"/>
            </a:b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Климатически нейтральная хозяйственная деятельность. Внедрение НДТ в РФ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21" y="6165851"/>
            <a:ext cx="7910146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21" y="715170"/>
            <a:ext cx="7910146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40326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673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3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491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324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219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64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04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783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022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318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966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320284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Взаимосвязи между экономическими, социальными и экологическими факторами в новой экономической модели для казахстана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=""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361294"/>
            <a:ext cx="7172684" cy="4660625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8198578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09663032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75551316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3006769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288427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60176531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900957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99481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3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7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5676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520" y="400690"/>
            <a:ext cx="7910148" cy="35659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err="1"/>
              <a:t>Folientitel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br>
              <a:rPr lang="en-US" dirty="0"/>
            </a:b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Климатически нейтральная хозяйственная деятельность. Внедрение НДТ в РФ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521" y="6165851"/>
            <a:ext cx="7910146" cy="2159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900" b="0" baseline="0"/>
            </a:lvl1pPr>
            <a:lvl2pPr>
              <a:lnSpc>
                <a:spcPct val="100000"/>
              </a:lnSpc>
              <a:spcBef>
                <a:spcPts val="0"/>
              </a:spcBef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en-US" dirty="0" err="1"/>
              <a:t>Quelle</a:t>
            </a:r>
            <a:r>
              <a:rPr lang="en-US" dirty="0"/>
              <a:t>, </a:t>
            </a:r>
            <a:r>
              <a:rPr lang="en-US" dirty="0" err="1"/>
              <a:t>Anmerkung</a:t>
            </a:r>
            <a:r>
              <a:rPr lang="en-US" dirty="0"/>
              <a:t>, </a:t>
            </a:r>
            <a:r>
              <a:rPr lang="en-US" dirty="0" err="1"/>
              <a:t>Fußnote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82521" y="715170"/>
            <a:ext cx="7910146" cy="553244"/>
          </a:xfrm>
        </p:spPr>
        <p:txBody>
          <a:bodyPr/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Untertitel</a:t>
            </a:r>
            <a:r>
              <a:rPr lang="en-US" dirty="0"/>
              <a:t> [max. 2 </a:t>
            </a:r>
            <a:r>
              <a:rPr lang="en-US" dirty="0" err="1"/>
              <a:t>Zeilen</a:t>
            </a:r>
            <a:r>
              <a:rPr lang="en-US" dirty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6613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613123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34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slideLayout" Target="../slideLayouts/slideLayout163.xml"/><Relationship Id="rId37" Type="http://schemas.microsoft.com/office/2007/relationships/hdphoto" Target="../media/hdphoto1.wdp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35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microsoft.com/office/2007/relationships/hdphoto" Target="../media/hdphoto1.wdp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image" Target="../media/image14.gif"/><Relationship Id="rId5" Type="http://schemas.openxmlformats.org/officeDocument/2006/relationships/slideLayout" Target="../slideLayouts/slideLayout7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image" Target="../media/image14.gif"/><Relationship Id="rId5" Type="http://schemas.openxmlformats.org/officeDocument/2006/relationships/slideLayout" Target="../slideLayouts/slideLayout9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image" Target="../media/image14.gif"/><Relationship Id="rId5" Type="http://schemas.openxmlformats.org/officeDocument/2006/relationships/slideLayout" Target="../slideLayouts/slideLayout10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1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xmlns="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2" y="6371813"/>
            <a:ext cx="309835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xmlns="" id="{49D9F131-2158-4CE8-878F-18E76BB55EA7}"/>
              </a:ext>
            </a:extLst>
          </p:cNvPr>
          <p:cNvSpPr/>
          <p:nvPr userDrawn="1"/>
        </p:nvSpPr>
        <p:spPr bwMode="gray">
          <a:xfrm>
            <a:off x="8167688" y="6133759"/>
            <a:ext cx="849312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xmlns="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783023" y="6583902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xmlns="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8" y="6583900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xmlns="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6583900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dirty="0"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 defTabSz="685800"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xmlns="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644649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xmlns="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361292"/>
            <a:ext cx="7172684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>
              <a:buClr>
                <a:schemeClr val="accent1"/>
              </a:buClr>
            </a:pPr>
            <a:r>
              <a:rPr lang="de-DE" dirty="0"/>
              <a:t>Zweite Ebene</a:t>
            </a:r>
          </a:p>
          <a:p>
            <a:pPr lvl="2">
              <a:buClr>
                <a:schemeClr val="accent1"/>
              </a:buClr>
            </a:pPr>
            <a:r>
              <a:rPr lang="de-DE" dirty="0"/>
              <a:t>Dritte Ebene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xmlns="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7172684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95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  <p:sldLayoutId id="2147483843" r:id="rId24"/>
    <p:sldLayoutId id="2147483844" r:id="rId25"/>
    <p:sldLayoutId id="2147483845" r:id="rId26"/>
    <p:sldLayoutId id="2147483846" r:id="rId27"/>
    <p:sldLayoutId id="2147483847" r:id="rId28"/>
    <p:sldLayoutId id="2147483848" r:id="rId29"/>
    <p:sldLayoutId id="2147483849" r:id="rId30"/>
    <p:sldLayoutId id="2147483850" r:id="rId31"/>
    <p:sldLayoutId id="2147483851" r:id="rId32"/>
    <p:sldLayoutId id="2147483852" r:id="rId33"/>
    <p:sldLayoutId id="2147483853" r:id="rId3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7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2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=""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4" y="6371814"/>
            <a:ext cx="309835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=""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6133760"/>
            <a:ext cx="849312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dirty="0" err="1">
              <a:solidFill>
                <a:srgbClr val="6F6F6F"/>
              </a:solidFill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=""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783025" y="6583904"/>
            <a:ext cx="583947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de-DE" dirty="0">
                <a:solidFill>
                  <a:prstClr val="black">
                    <a:lumMod val="50000"/>
                    <a:lumOff val="50000"/>
                  </a:prstClr>
                </a:solidFill>
              </a:rPr>
              <a:t>Titel der Präsentation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Datum">
            <a:extLst>
              <a:ext uri="{FF2B5EF4-FFF2-40B4-BE49-F238E27FC236}">
                <a16:creationId xmlns=""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20" y="6583902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t>22.01.2019</a:t>
            </a: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liennummernplatzhalter">
            <a:extLst>
              <a:ext uri="{FF2B5EF4-FFF2-40B4-BE49-F238E27FC236}">
                <a16:creationId xmlns=""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6583902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dirty="0"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>
                <a:solidFill>
                  <a:srgbClr val="6F6F6F"/>
                </a:solidFill>
              </a:rPr>
              <a:pPr defTabSz="685800"/>
              <a:t>‹#›</a:t>
            </a:fld>
            <a:endParaRPr dirty="0">
              <a:solidFill>
                <a:srgbClr val="6F6F6F"/>
              </a:solidFill>
            </a:endParaRPr>
          </a:p>
        </p:txBody>
      </p:sp>
      <p:cxnSp>
        <p:nvCxnSpPr>
          <p:cNvPr id="14" name="Trennlinie 2">
            <a:extLst>
              <a:ext uri="{FF2B5EF4-FFF2-40B4-BE49-F238E27FC236}">
                <a16:creationId xmlns=""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644649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=""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361293"/>
            <a:ext cx="7172684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>
              <a:buClr>
                <a:schemeClr val="accent1"/>
              </a:buClr>
            </a:pPr>
            <a:r>
              <a:rPr lang="de-DE" dirty="0"/>
              <a:t>Zweite Ebene</a:t>
            </a:r>
          </a:p>
          <a:p>
            <a:pPr lvl="2">
              <a:buClr>
                <a:schemeClr val="accent1"/>
              </a:buClr>
            </a:pPr>
            <a:r>
              <a:rPr lang="de-DE" dirty="0"/>
              <a:t>Dritte Ebene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=""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4"/>
            <a:ext cx="7172684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17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851526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8" y="6581001"/>
            <a:ext cx="3418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2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/>
          </a:p>
        </p:txBody>
      </p:sp>
      <p:pic>
        <p:nvPicPr>
          <p:cNvPr id="17" name="Grafik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2" y="1"/>
            <a:ext cx="6475451" cy="11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1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851526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8" y="6581001"/>
            <a:ext cx="3418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2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/>
          </a:p>
        </p:txBody>
      </p:sp>
      <p:pic>
        <p:nvPicPr>
          <p:cNvPr id="17" name="Grafik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2" y="1"/>
            <a:ext cx="6475451" cy="11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6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8" y="6581001"/>
            <a:ext cx="3418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2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/>
          </a:p>
        </p:txBody>
      </p:sp>
      <p:pic>
        <p:nvPicPr>
          <p:cNvPr id="17" name="Grafik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2" y="1"/>
            <a:ext cx="6475451" cy="11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30" r:id="rId8"/>
    <p:sldLayoutId id="2147483731" r:id="rId9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6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8" y="6581001"/>
            <a:ext cx="3418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2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/>
          </a:p>
        </p:txBody>
      </p:sp>
      <p:pic>
        <p:nvPicPr>
          <p:cNvPr id="17" name="Grafik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2" y="1"/>
            <a:ext cx="6475451" cy="11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2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7" r:id="rId8"/>
    <p:sldLayoutId id="2147483768" r:id="rId9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6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8" y="6581001"/>
            <a:ext cx="3418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/>
              <a:t>Климатически нейтральная хозяйственная деятельность. Внедрение НДТ в РФ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2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/>
          </a:p>
        </p:txBody>
      </p:sp>
      <p:pic>
        <p:nvPicPr>
          <p:cNvPr id="17" name="Grafik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2" y="1"/>
            <a:ext cx="6475451" cy="11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9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8" r:id="rId8"/>
    <p:sldLayoutId id="2147483779" r:id="rId9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4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a.alieva@ecogeo.gov.kz" TargetMode="External"/><Relationship Id="rId2" Type="http://schemas.openxmlformats.org/officeDocument/2006/relationships/hyperlink" Target="mailto:gismagulova@inbox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ohannes.schumann@giz.de" TargetMode="External"/><Relationship Id="rId4" Type="http://schemas.openxmlformats.org/officeDocument/2006/relationships/hyperlink" Target="mailto:zhanat.murzakulova@giz.de" TargetMode="Externa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slideLayout" Target="../slideLayouts/slideLayout56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08912" cy="2736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i="1" dirty="0" smtClean="0">
                <a:solidFill>
                  <a:schemeClr val="tx2"/>
                </a:solidFill>
              </a:rPr>
              <a:t>Информация подготовлена АО </a:t>
            </a:r>
            <a:r>
              <a:rPr lang="ru-RU" sz="1800" i="1" dirty="0">
                <a:solidFill>
                  <a:schemeClr val="tx2"/>
                </a:solidFill>
              </a:rPr>
              <a:t>«</a:t>
            </a:r>
            <a:r>
              <a:rPr lang="ru-RU" sz="1800" i="1" dirty="0" err="1">
                <a:solidFill>
                  <a:schemeClr val="tx2"/>
                </a:solidFill>
              </a:rPr>
              <a:t>Жасыл</a:t>
            </a:r>
            <a:r>
              <a:rPr lang="ru-RU" sz="1800" i="1" dirty="0">
                <a:solidFill>
                  <a:schemeClr val="tx2"/>
                </a:solidFill>
              </a:rPr>
              <a:t> даму</a:t>
            </a:r>
            <a:r>
              <a:rPr lang="ru-RU" sz="1800" i="1" dirty="0" smtClean="0">
                <a:solidFill>
                  <a:schemeClr val="tx2"/>
                </a:solidFill>
              </a:rPr>
              <a:t>» </a:t>
            </a:r>
            <a:br>
              <a:rPr lang="ru-RU" sz="1800" i="1" dirty="0" smtClean="0">
                <a:solidFill>
                  <a:schemeClr val="tx2"/>
                </a:solidFill>
              </a:rPr>
            </a:br>
            <a:r>
              <a:rPr lang="ru-RU" sz="1800" i="1" dirty="0" smtClean="0">
                <a:solidFill>
                  <a:schemeClr val="tx2"/>
                </a:solidFill>
              </a:rPr>
              <a:t>для всех заинтересованных сторон в Казахстане</a:t>
            </a:r>
            <a:br>
              <a:rPr lang="ru-RU" sz="1800" i="1" dirty="0" smtClean="0">
                <a:solidFill>
                  <a:schemeClr val="tx2"/>
                </a:solidFill>
              </a:rPr>
            </a:br>
            <a:r>
              <a:rPr lang="ru-RU" sz="1800" i="1" dirty="0" smtClean="0">
                <a:solidFill>
                  <a:schemeClr val="tx2"/>
                </a:solidFill>
              </a:rPr>
              <a:t>по состоянию на 22 апреля 2020 года, г. </a:t>
            </a:r>
            <a:r>
              <a:rPr lang="ru-RU" sz="1800" i="1" dirty="0" err="1" smtClean="0">
                <a:solidFill>
                  <a:schemeClr val="tx2"/>
                </a:solidFill>
              </a:rPr>
              <a:t>Нур</a:t>
            </a:r>
            <a:r>
              <a:rPr lang="ru-RU" sz="1800" i="1" dirty="0" smtClean="0">
                <a:solidFill>
                  <a:schemeClr val="tx2"/>
                </a:solidFill>
              </a:rPr>
              <a:t>-Султан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</a:rPr>
              <a:t>О текущем состоянии разработки СНУР в Казахстане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85184"/>
            <a:ext cx="8352928" cy="864096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ru-RU" sz="3700" b="1" i="1" dirty="0" smtClean="0">
                <a:solidFill>
                  <a:schemeClr val="tx2"/>
                </a:solidFill>
              </a:rPr>
              <a:t>При подготовке данной презентации были использованы материалы, предоставленные ранее  руководством проекта </a:t>
            </a:r>
            <a:r>
              <a:rPr lang="en-US" sz="3700" b="1" i="1" dirty="0" smtClean="0">
                <a:solidFill>
                  <a:schemeClr val="tx2"/>
                </a:solidFill>
              </a:rPr>
              <a:t>GIZ</a:t>
            </a:r>
            <a:r>
              <a:rPr lang="ru-RU" sz="3700" b="1" i="1" dirty="0" smtClean="0">
                <a:solidFill>
                  <a:schemeClr val="tx2"/>
                </a:solidFill>
              </a:rPr>
              <a:t>, в рамках которого разрабатывается СНУР</a:t>
            </a:r>
            <a:r>
              <a:rPr lang="ru-RU" sz="3700" i="1" dirty="0" smtClean="0">
                <a:solidFill>
                  <a:schemeClr val="tx2"/>
                </a:solidFill>
              </a:rPr>
              <a:t>. Заимствованные слайды содержат логотип </a:t>
            </a:r>
            <a:r>
              <a:rPr lang="en-US" sz="3700" i="1" dirty="0" smtClean="0">
                <a:solidFill>
                  <a:schemeClr val="tx2"/>
                </a:solidFill>
              </a:rPr>
              <a:t>GIZ</a:t>
            </a:r>
            <a:r>
              <a:rPr lang="ru-RU" sz="3700" i="1" dirty="0" smtClean="0">
                <a:solidFill>
                  <a:schemeClr val="tx2"/>
                </a:solidFill>
              </a:rPr>
              <a:t>, прокомментированы АО «</a:t>
            </a:r>
            <a:r>
              <a:rPr lang="ru-RU" sz="3700" i="1" dirty="0" err="1" smtClean="0">
                <a:solidFill>
                  <a:schemeClr val="tx2"/>
                </a:solidFill>
              </a:rPr>
              <a:t>Жасыл</a:t>
            </a:r>
            <a:r>
              <a:rPr lang="ru-RU" sz="3700" i="1" dirty="0" smtClean="0">
                <a:solidFill>
                  <a:schemeClr val="tx2"/>
                </a:solidFill>
              </a:rPr>
              <a:t> даму», поскольку мы являемся партнером проекта и участвуем во всех процессах подготовки СНУР.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09639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1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48881"/>
            <a:ext cx="7772400" cy="107404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a typeface="+mn-ea"/>
                <a:cs typeface="+mn-cs"/>
              </a:rPr>
              <a:t>что даст РАЗРАБОТКА СНУР республике?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332656"/>
            <a:ext cx="8229600" cy="640871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ea typeface="Times New Roman"/>
                <a:cs typeface="Times New Roman"/>
              </a:rPr>
              <a:t>Разработчики СНУР предложат новую (будущую) экономическую </a:t>
            </a:r>
            <a:r>
              <a:rPr lang="ru-RU" sz="1800" dirty="0">
                <a:ea typeface="Times New Roman"/>
                <a:cs typeface="Times New Roman"/>
              </a:rPr>
              <a:t>модель для </a:t>
            </a:r>
            <a:r>
              <a:rPr lang="ru-RU" sz="1800" dirty="0" smtClean="0">
                <a:ea typeface="Times New Roman"/>
                <a:cs typeface="Times New Roman"/>
              </a:rPr>
              <a:t>Казахстана.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ea typeface="Times New Roman"/>
                <a:cs typeface="Times New Roman"/>
              </a:rPr>
              <a:t>В ней будут прописаны необходимые технологические </a:t>
            </a:r>
            <a:r>
              <a:rPr lang="ru-RU" sz="1800" dirty="0">
                <a:ea typeface="Times New Roman"/>
                <a:cs typeface="Times New Roman"/>
              </a:rPr>
              <a:t>и </a:t>
            </a:r>
            <a:r>
              <a:rPr lang="ru-RU" sz="1800" dirty="0" smtClean="0">
                <a:ea typeface="Times New Roman"/>
                <a:cs typeface="Times New Roman"/>
              </a:rPr>
              <a:t>политические меры, которые обеспечат </a:t>
            </a:r>
            <a:r>
              <a:rPr lang="ru-RU" sz="1800" b="1" dirty="0" err="1" smtClean="0">
                <a:solidFill>
                  <a:srgbClr val="C00000"/>
                </a:solidFill>
                <a:ea typeface="Times New Roman"/>
                <a:cs typeface="Times New Roman"/>
              </a:rPr>
              <a:t>низкоуглеродное</a:t>
            </a:r>
            <a:r>
              <a:rPr lang="ru-RU" sz="18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процветающее будущее</a:t>
            </a:r>
            <a:r>
              <a:rPr lang="ru-RU" sz="18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ea typeface="Times New Roman"/>
                <a:cs typeface="Times New Roman"/>
              </a:rPr>
              <a:t>Казахстану.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cs typeface="Times New Roman"/>
              </a:rPr>
              <a:t>Активное вовлечение </a:t>
            </a:r>
            <a:r>
              <a:rPr lang="ru-RU" sz="1800" dirty="0" err="1" smtClean="0">
                <a:cs typeface="Times New Roman"/>
              </a:rPr>
              <a:t>стейкхолдеров</a:t>
            </a:r>
            <a:r>
              <a:rPr lang="ru-RU" sz="1800" dirty="0" smtClean="0">
                <a:cs typeface="Times New Roman"/>
              </a:rPr>
              <a:t> в процесс разработки СНУР на всех этапах процесса будет содействовать достижению </a:t>
            </a:r>
            <a:r>
              <a:rPr lang="ru-RU" sz="1800" b="1" dirty="0" smtClean="0">
                <a:solidFill>
                  <a:srgbClr val="C00000"/>
                </a:solidFill>
                <a:cs typeface="Times New Roman"/>
              </a:rPr>
              <a:t>общественного консенсуса</a:t>
            </a:r>
            <a:r>
              <a:rPr lang="ru-RU" sz="1800" b="1" dirty="0" smtClean="0">
                <a:solidFill>
                  <a:srgbClr val="0070C0"/>
                </a:solidFill>
                <a:cs typeface="Times New Roman"/>
              </a:rPr>
              <a:t> </a:t>
            </a:r>
            <a:r>
              <a:rPr lang="ru-RU" sz="1800" dirty="0" smtClean="0">
                <a:cs typeface="Times New Roman"/>
              </a:rPr>
              <a:t>в выборе наиболее приемлемого (справедливого) пути перехода к </a:t>
            </a:r>
            <a:r>
              <a:rPr lang="ru-RU" sz="1800" dirty="0" err="1" smtClean="0">
                <a:cs typeface="Times New Roman"/>
              </a:rPr>
              <a:t>низкоуглеродному</a:t>
            </a:r>
            <a:r>
              <a:rPr lang="ru-RU" sz="1800" dirty="0" smtClean="0">
                <a:cs typeface="Times New Roman"/>
              </a:rPr>
              <a:t> процветающему будущему Казахстана.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Стратегия </a:t>
            </a:r>
            <a:r>
              <a:rPr lang="ru-RU" sz="1800" b="1" dirty="0">
                <a:solidFill>
                  <a:srgbClr val="C00000"/>
                </a:solidFill>
              </a:rPr>
              <a:t>«Казахстан 2050» </a:t>
            </a:r>
            <a:r>
              <a:rPr lang="ru-RU" sz="1800" dirty="0">
                <a:solidFill>
                  <a:srgbClr val="C00000"/>
                </a:solidFill>
              </a:rPr>
              <a:t>и </a:t>
            </a:r>
            <a:r>
              <a:rPr lang="ru-RU" sz="1800" b="1" dirty="0">
                <a:solidFill>
                  <a:srgbClr val="C00000"/>
                </a:solidFill>
              </a:rPr>
              <a:t>Концепция по переходу к «зеленой экономике» (до 2050 года) </a:t>
            </a:r>
            <a:r>
              <a:rPr lang="ru-RU" sz="1800" dirty="0"/>
              <a:t>стали важными стратегическими документами и начали путь декарбонизации (трансформации) экономики </a:t>
            </a:r>
            <a:r>
              <a:rPr lang="ru-RU" sz="1800" dirty="0" smtClean="0"/>
              <a:t>Казахстана с декабря 2012 года.</a:t>
            </a:r>
            <a:r>
              <a:rPr lang="en-US" sz="1800" dirty="0" smtClean="0"/>
              <a:t> </a:t>
            </a:r>
            <a:r>
              <a:rPr lang="ru-RU" sz="1800" dirty="0" smtClean="0"/>
              <a:t>Согласно Стратегии развития Казахстана до 2025 года</a:t>
            </a:r>
            <a:r>
              <a:rPr lang="ru-RU" sz="1800" dirty="0"/>
              <a:t>, Концепция по переходу к «зеленой экономике</a:t>
            </a:r>
            <a:r>
              <a:rPr lang="ru-RU" sz="1800" dirty="0" smtClean="0"/>
              <a:t>» должна быть приведена в соответствие с Парижским соглашением.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b="1" dirty="0">
                <a:solidFill>
                  <a:srgbClr val="C00000"/>
                </a:solidFill>
              </a:rPr>
              <a:t>СНУР обновит и предоставит более полное описание технологических преобразований во всех секторах, которые необходимы для достижения стратегических целей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этих документов, </a:t>
            </a:r>
            <a:r>
              <a:rPr lang="ru-RU" sz="1800" b="1" dirty="0">
                <a:solidFill>
                  <a:srgbClr val="C00000"/>
                </a:solidFill>
              </a:rPr>
              <a:t>а также для</a:t>
            </a:r>
            <a:r>
              <a:rPr lang="ru-RU" sz="1800" dirty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</a:rPr>
              <a:t>выполнения</a:t>
            </a:r>
            <a:r>
              <a:rPr lang="ru-RU" sz="1800" dirty="0"/>
              <a:t> национальных обязательств в рамках Парижского соглашения (</a:t>
            </a:r>
            <a:r>
              <a:rPr lang="en-US" sz="1800" b="1" dirty="0">
                <a:solidFill>
                  <a:srgbClr val="C00000"/>
                </a:solidFill>
              </a:rPr>
              <a:t>NDC</a:t>
            </a:r>
            <a:r>
              <a:rPr lang="ru-RU" sz="1800" dirty="0"/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/>
              <a:t>выполнения глобальных 17 </a:t>
            </a:r>
            <a:r>
              <a:rPr lang="ru-RU" sz="1800" b="1" dirty="0">
                <a:solidFill>
                  <a:srgbClr val="C00000"/>
                </a:solidFill>
              </a:rPr>
              <a:t>ЦУР ООН </a:t>
            </a:r>
            <a:r>
              <a:rPr lang="ru-RU" sz="1800" dirty="0"/>
              <a:t>до 2030 года;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</a:rPr>
              <a:t>вхождения Казахстана в ТОП-30 наиболее развитых стран к 2050 году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  <a:ea typeface="+mn-ea"/>
                <a:cs typeface="Times New Roman"/>
              </a:rPr>
              <a:t>Глубокий эмпирический анализ сценариев </a:t>
            </a:r>
            <a:r>
              <a:rPr lang="ru-RU" sz="2200" b="1" dirty="0" err="1" smtClean="0">
                <a:solidFill>
                  <a:srgbClr val="C00000"/>
                </a:solidFill>
                <a:ea typeface="+mn-ea"/>
                <a:cs typeface="Times New Roman"/>
              </a:rPr>
              <a:t>низкоуглеродного</a:t>
            </a:r>
            <a:r>
              <a:rPr lang="ru-RU" sz="2200" b="1" dirty="0" smtClean="0">
                <a:solidFill>
                  <a:srgbClr val="C00000"/>
                </a:solidFill>
                <a:ea typeface="+mn-ea"/>
                <a:cs typeface="Times New Roman"/>
              </a:rPr>
              <a:t> развития Казахстана даст 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Times New Roman"/>
              </a:rPr>
              <a:t>ответы на </a:t>
            </a:r>
            <a:r>
              <a:rPr lang="ru-RU" sz="2200" dirty="0" smtClean="0">
                <a:ea typeface="+mn-ea"/>
                <a:cs typeface="Times New Roman"/>
              </a:rPr>
              <a:t>нижеследующие </a:t>
            </a:r>
            <a:r>
              <a:rPr lang="ru-RU" sz="2200" b="1" dirty="0" smtClean="0">
                <a:solidFill>
                  <a:srgbClr val="C00000"/>
                </a:solidFill>
                <a:ea typeface="+mn-ea"/>
                <a:cs typeface="Times New Roman"/>
              </a:rPr>
              <a:t>вопросы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Times New Roman"/>
              </a:rPr>
              <a:t>, без которых  </a:t>
            </a:r>
            <a:r>
              <a:rPr lang="ru-RU" sz="2200" dirty="0" smtClean="0">
                <a:solidFill>
                  <a:srgbClr val="C00000"/>
                </a:solidFill>
                <a:ea typeface="+mn-ea"/>
                <a:cs typeface="Times New Roman"/>
              </a:rPr>
              <a:t>Правительству 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Times New Roman"/>
              </a:rPr>
              <a:t>сложно сделать</a:t>
            </a:r>
            <a:r>
              <a:rPr lang="ru-RU" sz="2200" b="1" dirty="0">
                <a:solidFill>
                  <a:srgbClr val="0070C0"/>
                </a:solidFill>
                <a:ea typeface="+mn-ea"/>
                <a:cs typeface="Times New Roman"/>
              </a:rPr>
              <a:t> </a:t>
            </a:r>
            <a:r>
              <a:rPr lang="ru-RU" sz="2200" dirty="0">
                <a:ea typeface="+mn-ea"/>
                <a:cs typeface="Times New Roman"/>
              </a:rPr>
              <a:t>ответственный 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Times New Roman"/>
              </a:rPr>
              <a:t>выбор политик и темпов декарбонизации национальной экономики</a:t>
            </a:r>
            <a:r>
              <a:rPr lang="ru-RU" sz="2200" dirty="0" smtClean="0">
                <a:solidFill>
                  <a:srgbClr val="0070C0"/>
                </a:solidFill>
                <a:ea typeface="+mn-ea"/>
                <a:cs typeface="Times New Roman"/>
              </a:rPr>
              <a:t>:</a:t>
            </a:r>
            <a:endParaRPr lang="ru-RU" sz="2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060848"/>
            <a:ext cx="8363272" cy="4320480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Какие 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затраты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и выгоды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(включая сопутствующие экономические, социальные и экологические) 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будут при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разных сценариях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и политиках декарбонизации в сравнении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cs typeface="Times New Roman"/>
              </a:rPr>
              <a:t>Сколько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капитальных вложений </a:t>
            </a:r>
            <a:r>
              <a:rPr lang="ru-RU" sz="2000" dirty="0">
                <a:cs typeface="Times New Roman"/>
              </a:rPr>
              <a:t>(государственных и частных)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требуется на каждый сектор</a:t>
            </a:r>
            <a:r>
              <a:rPr lang="ru-RU" sz="2000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2000" dirty="0">
                <a:cs typeface="Times New Roman"/>
              </a:rPr>
              <a:t>для осуществления базового и альтернативных сценариев в сравнении?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Каковы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экономические последствия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 мер </a:t>
            </a:r>
            <a:r>
              <a:rPr lang="ru-RU" sz="2000" dirty="0" err="1">
                <a:solidFill>
                  <a:prstClr val="black"/>
                </a:solidFill>
                <a:cs typeface="Times New Roman"/>
              </a:rPr>
              <a:t>митигации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для различных отраслей и слоев населения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?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Как распределить затраты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и выгоды между заинтересованными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сторонами?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cs typeface="Times New Roman"/>
              </a:rPr>
              <a:t>Какие типы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инфраструктуры</a:t>
            </a:r>
            <a:r>
              <a:rPr lang="ru-RU" sz="2000" dirty="0">
                <a:cs typeface="Times New Roman"/>
              </a:rPr>
              <a:t> будут способствовать экономическому росту при различных сценариях декарбонизации</a:t>
            </a:r>
            <a:r>
              <a:rPr lang="ru-RU" sz="2000" dirty="0" smtClean="0">
                <a:cs typeface="Times New Roman"/>
              </a:rPr>
              <a:t>?</a:t>
            </a:r>
            <a:endParaRPr lang="ru-RU" sz="2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37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716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ru-RU" sz="2000" dirty="0">
                <a:solidFill>
                  <a:prstClr val="black"/>
                </a:solidFill>
                <a:cs typeface="Times New Roman"/>
              </a:rPr>
              <a:t>Каковы</a:t>
            </a:r>
            <a:r>
              <a:rPr lang="ru-RU" sz="2000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наиболее эффективные и действенные варианты и политики декарбонизации</a:t>
            </a:r>
            <a:r>
              <a:rPr lang="ru-RU" sz="2000" dirty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с точки зрения достижения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стратегических целей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страны до 2050 года, касающихся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и </a:t>
            </a:r>
            <a:r>
              <a:rPr lang="ru-RU" sz="2000" dirty="0" err="1" smtClean="0">
                <a:solidFill>
                  <a:prstClr val="black"/>
                </a:solidFill>
                <a:cs typeface="Times New Roman"/>
              </a:rPr>
              <a:t>митигации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,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и адаптации, а также других экологических, социальных и экономических целей Казахстана? Каковы их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количественные экономические, экологические и социальные последствия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и как их можно </a:t>
            </a:r>
            <a:r>
              <a:rPr lang="ru-RU" sz="2000" b="1" dirty="0" err="1" smtClean="0">
                <a:solidFill>
                  <a:srgbClr val="C00000"/>
                </a:solidFill>
                <a:cs typeface="Times New Roman"/>
              </a:rPr>
              <a:t>приоритезировать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?</a:t>
            </a:r>
            <a:endParaRPr lang="ru-RU" sz="2000" dirty="0">
              <a:solidFill>
                <a:prstClr val="black"/>
              </a:solidFill>
              <a:cs typeface="Times New Roman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Каков 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предпочтительный механизм управления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для достижения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политического видения до 2050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года, касающегося и </a:t>
            </a:r>
            <a:r>
              <a:rPr lang="ru-RU" sz="2000" dirty="0" err="1" smtClean="0">
                <a:solidFill>
                  <a:prstClr val="black"/>
                </a:solidFill>
                <a:cs typeface="Times New Roman"/>
              </a:rPr>
              <a:t>митигации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,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адаптации, а также других экологических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, социальных и экономических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стратегических целей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Казахстана?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Каковы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наиболее 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оптимальные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сроки 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и последовательность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 реализации политик и мер декарбонизации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Как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изменяется энергоемкость и энергоэффективность ВВП при различных сценариях </a:t>
            </a:r>
            <a:r>
              <a:rPr lang="ru-RU" sz="2000" dirty="0" err="1" smtClean="0">
                <a:solidFill>
                  <a:prstClr val="black"/>
                </a:solidFill>
                <a:cs typeface="Times New Roman"/>
              </a:rPr>
              <a:t>митигации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?</a:t>
            </a:r>
            <a:endParaRPr lang="ru-RU" sz="2000" dirty="0">
              <a:solidFill>
                <a:prstClr val="black"/>
              </a:solidFill>
              <a:cs typeface="Times New Roman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Какие </a:t>
            </a:r>
            <a:r>
              <a:rPr lang="ru-RU" sz="2000" dirty="0">
                <a:solidFill>
                  <a:prstClr val="black"/>
                </a:solidFill>
                <a:cs typeface="Times New Roman"/>
              </a:rPr>
              <a:t>существуют 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барьеры</a:t>
            </a:r>
            <a:r>
              <a:rPr lang="ru-RU" sz="2000" dirty="0" smtClean="0">
                <a:solidFill>
                  <a:prstClr val="black"/>
                </a:solidFill>
                <a:cs typeface="Times New Roman"/>
              </a:rPr>
              <a:t> в предпочтительных вариантах снижения выбросов ПГ и 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как они </a:t>
            </a:r>
            <a:r>
              <a:rPr lang="ru-RU" sz="2000" b="1" dirty="0">
                <a:solidFill>
                  <a:srgbClr val="C00000"/>
                </a:solidFill>
                <a:cs typeface="Times New Roman"/>
              </a:rPr>
              <a:t>могут быть преодолены</a:t>
            </a:r>
            <a:r>
              <a:rPr lang="ru-RU" sz="2000" b="1" dirty="0" smtClean="0">
                <a:solidFill>
                  <a:srgbClr val="C00000"/>
                </a:solidFill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74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0889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Зачем страны разрабатывают СНУР?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96495" y="1118153"/>
            <a:ext cx="7776000" cy="42737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Международные основы для разработки СНУР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999" y="2708920"/>
            <a:ext cx="8172099" cy="38472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Tx/>
              <a:buBlip>
                <a:blip r:embed="rId3"/>
              </a:buBlip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СНУР вносят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вклад в достижение целей Парижского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соглашения. Целью Парижского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соглашения является не допущение повышения температуры воздуха на планете более чем на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2⁰С (а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лучше - на 1,5⁰С)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2100 году по сравнению с доиндустриальным уровнем (1850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год).</a:t>
            </a:r>
            <a:endParaRPr lang="ru-RU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Tx/>
              <a:buBlip>
                <a:blip r:embed="rId3"/>
              </a:buBlip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СНУР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установит цели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 снижению выбросов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ПГ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секторах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энергетика, промышленность, ЖКХ,  транспорт, сельское хозяйство,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землепользование и управление отходами.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Tx/>
              <a:buBlip>
                <a:blip r:embed="rId3"/>
              </a:buBlip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СНУР содержат рекомендации по совершенствованию действующих программ и политик, содержит планы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реализации и финансирования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достижения целей</a:t>
            </a:r>
            <a:endParaRPr lang="en-US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Tx/>
              <a:buBlip>
                <a:blip r:embed="rId3"/>
              </a:buBlip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СНУР дают странам финансовые,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экономические и управленческие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преимущества</a:t>
            </a: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меняющихся условиях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международной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торговли, которая становится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климатоориентированной</a:t>
            </a:r>
            <a:endParaRPr lang="en-US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SzPct val="150000"/>
              <a:buFontTx/>
              <a:buBlip>
                <a:blip r:embed="rId3"/>
              </a:buBlip>
            </a:pP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СНУР следует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пересматривать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 обновлять каждые 5 лет в соответствии с пятилетним обзором и обновлением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NDC.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36">
            <a:extLst>
              <a:ext uri="{FF2B5EF4-FFF2-40B4-BE49-F238E27FC236}">
                <a16:creationId xmlns:a16="http://schemas.microsoft.com/office/drawing/2014/main" xmlns="" id="{596CD50E-FD4E-4381-9C30-51925B9D7785}"/>
              </a:ext>
            </a:extLst>
          </p:cNvPr>
          <p:cNvSpPr/>
          <p:nvPr/>
        </p:nvSpPr>
        <p:spPr bwMode="auto">
          <a:xfrm>
            <a:off x="453965" y="1563597"/>
            <a:ext cx="8179489" cy="114532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Парижское соглашение 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|</a:t>
            </a:r>
            <a:r>
              <a:rPr lang="ru-RU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Все страны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РКИК ООН и Парижского соглашения призываются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разрабатывать и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распространять СНУР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13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стран представили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СНУР в Секретариат РКИК ООН,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40 стран в процессе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разработки.</a:t>
            </a:r>
            <a:endParaRPr lang="ru-RU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rgbClr val="C00000"/>
                </a:solidFill>
                <a:ea typeface="+mn-ea"/>
                <a:cs typeface="+mn-cs"/>
              </a:rPr>
              <a:t>Наилучшие международные </a:t>
            </a:r>
            <a:r>
              <a:rPr lang="ru-RU" sz="3200" b="1" dirty="0" smtClean="0">
                <a:solidFill>
                  <a:srgbClr val="C00000"/>
                </a:solidFill>
                <a:ea typeface="+mn-ea"/>
                <a:cs typeface="+mn-cs"/>
              </a:rPr>
              <a:t>практики учитываются при разработке СНУР </a:t>
            </a:r>
            <a:r>
              <a:rPr lang="ru-RU" sz="1800" b="1" kern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b="1" kern="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1600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Согласно </a:t>
            </a:r>
            <a:r>
              <a:rPr lang="ru-RU" sz="1800" dirty="0" smtClean="0"/>
              <a:t>наилучшим международным практикам,  </a:t>
            </a:r>
            <a:r>
              <a:rPr lang="ru-RU" sz="1800" dirty="0"/>
              <a:t>при разработке СНУР </a:t>
            </a:r>
            <a:r>
              <a:rPr lang="ru-RU" sz="1800" dirty="0" smtClean="0"/>
              <a:t>следует выполнять:</a:t>
            </a: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Анализ глобальных трендов </a:t>
            </a:r>
            <a:r>
              <a:rPr lang="ru-RU" sz="1800" dirty="0"/>
              <a:t>связанных с </a:t>
            </a:r>
            <a:r>
              <a:rPr lang="ru-RU" sz="1800" dirty="0" err="1"/>
              <a:t>низкоуглеродным</a:t>
            </a:r>
            <a:r>
              <a:rPr lang="ru-RU" sz="1800" dirty="0"/>
              <a:t> развитием;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Анализ рисков и возможностей </a:t>
            </a:r>
            <a:r>
              <a:rPr lang="ru-RU" sz="1800" dirty="0"/>
              <a:t>глобальной трансформации для Казахстана;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</a:rPr>
              <a:t>Учесть </a:t>
            </a:r>
            <a:r>
              <a:rPr lang="ru-RU" sz="1800" dirty="0">
                <a:solidFill>
                  <a:srgbClr val="C00000"/>
                </a:solidFill>
              </a:rPr>
              <a:t>и проанализировать </a:t>
            </a:r>
            <a:r>
              <a:rPr lang="ru-RU" sz="1800" dirty="0" smtClean="0">
                <a:solidFill>
                  <a:srgbClr val="C00000"/>
                </a:solidFill>
              </a:rPr>
              <a:t>важные для страны текущие </a:t>
            </a:r>
            <a:r>
              <a:rPr lang="ru-RU" sz="1800" dirty="0">
                <a:solidFill>
                  <a:srgbClr val="C00000"/>
                </a:solidFill>
              </a:rPr>
              <a:t>и целевые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показатели </a:t>
            </a:r>
            <a:r>
              <a:rPr lang="ru-RU" sz="1800" dirty="0" smtClean="0"/>
              <a:t>экономические, социальные</a:t>
            </a:r>
            <a:r>
              <a:rPr lang="ru-RU" sz="1800" dirty="0"/>
              <a:t> </a:t>
            </a:r>
            <a:r>
              <a:rPr lang="ru-RU" sz="1800" dirty="0" smtClean="0"/>
              <a:t>и </a:t>
            </a:r>
            <a:r>
              <a:rPr lang="ru-RU" sz="1800" dirty="0"/>
              <a:t>экологические (включая выбросы </a:t>
            </a:r>
            <a:r>
              <a:rPr lang="ru-RU" sz="1800" dirty="0" smtClean="0"/>
              <a:t>ПГ);</a:t>
            </a: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Ретроспективный анализ </a:t>
            </a:r>
            <a:r>
              <a:rPr lang="ru-RU" sz="1800" dirty="0" smtClean="0">
                <a:solidFill>
                  <a:srgbClr val="C00000"/>
                </a:solidFill>
              </a:rPr>
              <a:t>от целевых показателей к текущим</a:t>
            </a:r>
            <a:r>
              <a:rPr lang="ru-RU" sz="1800" dirty="0" smtClean="0"/>
              <a:t>, чтобы </a:t>
            </a:r>
            <a:r>
              <a:rPr lang="ru-RU" sz="1800" dirty="0" smtClean="0">
                <a:solidFill>
                  <a:srgbClr val="C00000"/>
                </a:solidFill>
              </a:rPr>
              <a:t>разработать необходимые шаги </a:t>
            </a:r>
            <a:r>
              <a:rPr lang="ru-RU" sz="1800" dirty="0">
                <a:solidFill>
                  <a:srgbClr val="C00000"/>
                </a:solidFill>
              </a:rPr>
              <a:t>для достижения </a:t>
            </a:r>
            <a:r>
              <a:rPr lang="ru-RU" sz="1800" dirty="0" smtClean="0">
                <a:solidFill>
                  <a:srgbClr val="C00000"/>
                </a:solidFill>
              </a:rPr>
              <a:t>целей;</a:t>
            </a:r>
            <a:endParaRPr lang="ru-RU" sz="18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Качественный анализ отраслевой структуры будущей экономики </a:t>
            </a:r>
            <a:r>
              <a:rPr lang="ru-RU" sz="1800" dirty="0"/>
              <a:t>в 2050 г. по </a:t>
            </a:r>
            <a:r>
              <a:rPr lang="ru-RU" sz="1800" dirty="0" smtClean="0"/>
              <a:t>сценариям;</a:t>
            </a: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</a:rPr>
              <a:t>Анализ </a:t>
            </a:r>
            <a:r>
              <a:rPr lang="ru-RU" sz="1800" dirty="0">
                <a:solidFill>
                  <a:srgbClr val="C00000"/>
                </a:solidFill>
              </a:rPr>
              <a:t>технологических трансформаций в секторах</a:t>
            </a:r>
            <a:r>
              <a:rPr lang="ru-RU" sz="1800" dirty="0"/>
              <a:t>, необходимых для достижения целей </a:t>
            </a:r>
            <a:r>
              <a:rPr lang="ru-RU" sz="1800" dirty="0" smtClean="0"/>
              <a:t>СНУР;</a:t>
            </a: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</a:rPr>
              <a:t>Активно вовлекать все заинтересованные стороны </a:t>
            </a:r>
            <a:r>
              <a:rPr lang="ru-RU" sz="1800" dirty="0"/>
              <a:t>в процесс разработки </a:t>
            </a:r>
            <a:r>
              <a:rPr lang="ru-RU" sz="1800" dirty="0" smtClean="0"/>
              <a:t>СНУР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8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Для чего нужны консультации со </a:t>
            </a:r>
            <a:r>
              <a:rPr lang="ru-RU" sz="2800" dirty="0" err="1" smtClean="0">
                <a:solidFill>
                  <a:srgbClr val="C00000"/>
                </a:solidFill>
              </a:rPr>
              <a:t>стейкхолдерами</a:t>
            </a:r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149081"/>
            <a:ext cx="7772400" cy="1500187"/>
          </a:xfrm>
        </p:spPr>
        <p:txBody>
          <a:bodyPr/>
          <a:lstStyle/>
          <a:p>
            <a:pPr algn="ctr"/>
            <a:r>
              <a:rPr lang="ru-RU" dirty="0"/>
              <a:t>Заинтересованные стороны, участвующие в консультациях, должны представлять все соответствующие министерства и ведомства, регионы, муниципалитеты, бизнес-ассоциации и </a:t>
            </a:r>
            <a:r>
              <a:rPr lang="ru-RU" dirty="0" smtClean="0"/>
              <a:t>гражданское общество.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1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424862" cy="5832475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000" dirty="0" smtClean="0"/>
              <a:t>Взаимодействие </a:t>
            </a:r>
            <a:r>
              <a:rPr lang="ru-RU" sz="2000" dirty="0"/>
              <a:t>со </a:t>
            </a:r>
            <a:r>
              <a:rPr lang="ru-RU" sz="2000" dirty="0" err="1"/>
              <a:t>стейкхолдерами</a:t>
            </a:r>
            <a:r>
              <a:rPr lang="ru-RU" sz="2000" dirty="0"/>
              <a:t> </a:t>
            </a:r>
            <a:r>
              <a:rPr lang="ru-RU" sz="2000" dirty="0" smtClean="0"/>
              <a:t>является сквозным мероприятием </a:t>
            </a:r>
            <a:r>
              <a:rPr lang="ru-RU" sz="2000" dirty="0"/>
              <a:t>проекта в течение всего процесса разработки </a:t>
            </a:r>
            <a:r>
              <a:rPr lang="ru-RU" sz="2000" dirty="0" smtClean="0"/>
              <a:t>СНУР.</a:t>
            </a:r>
            <a:r>
              <a:rPr lang="ru-RU" sz="2000" b="1" dirty="0" smtClean="0">
                <a:solidFill>
                  <a:srgbClr val="C00000"/>
                </a:solidFill>
              </a:rPr>
              <a:t>  Он важен для:</a:t>
            </a:r>
          </a:p>
          <a:p>
            <a:pPr marL="0" lvl="0" indent="0" algn="just">
              <a:buNone/>
            </a:pPr>
            <a:r>
              <a:rPr lang="ru-RU" sz="2000" dirty="0" smtClean="0"/>
              <a:t>(1) организации </a:t>
            </a:r>
            <a:r>
              <a:rPr lang="ru-RU" sz="2000" b="1" dirty="0">
                <a:solidFill>
                  <a:srgbClr val="C00000"/>
                </a:solidFill>
              </a:rPr>
              <a:t>интерактивного процесса формирования </a:t>
            </a:r>
            <a:r>
              <a:rPr lang="ru-RU" sz="2000" b="1" dirty="0" smtClean="0">
                <a:solidFill>
                  <a:srgbClr val="C00000"/>
                </a:solidFill>
              </a:rPr>
              <a:t>казахстанским обществом своего стратегического видения экономического </a:t>
            </a:r>
            <a:r>
              <a:rPr lang="ru-RU" sz="2000" b="1" dirty="0" err="1">
                <a:solidFill>
                  <a:srgbClr val="C00000"/>
                </a:solidFill>
              </a:rPr>
              <a:t>низкоуглеродного</a:t>
            </a:r>
            <a:r>
              <a:rPr lang="ru-RU" sz="2000" b="1" dirty="0">
                <a:solidFill>
                  <a:srgbClr val="C00000"/>
                </a:solidFill>
              </a:rPr>
              <a:t> будущего </a:t>
            </a:r>
            <a:r>
              <a:rPr lang="ru-RU" sz="2000" b="1" dirty="0" smtClean="0">
                <a:solidFill>
                  <a:srgbClr val="C00000"/>
                </a:solidFill>
              </a:rPr>
              <a:t>до </a:t>
            </a:r>
            <a:r>
              <a:rPr lang="ru-RU" sz="2000" b="1" dirty="0">
                <a:solidFill>
                  <a:srgbClr val="C00000"/>
                </a:solidFill>
              </a:rPr>
              <a:t>2050 </a:t>
            </a:r>
            <a:r>
              <a:rPr lang="ru-RU" sz="2000" b="1" dirty="0" smtClean="0">
                <a:solidFill>
                  <a:srgbClr val="C00000"/>
                </a:solidFill>
              </a:rPr>
              <a:t>года. </a:t>
            </a:r>
            <a:r>
              <a:rPr lang="ru-RU" sz="2000" dirty="0" smtClean="0"/>
              <a:t>В идеале, это должно быть процветание.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2000" dirty="0" smtClean="0"/>
              <a:t>(2) обеспечения </a:t>
            </a:r>
            <a:r>
              <a:rPr lang="ru-RU" sz="2000" b="1" dirty="0" smtClean="0">
                <a:solidFill>
                  <a:srgbClr val="C00000"/>
                </a:solidFill>
              </a:rPr>
              <a:t>социально справедливого перераспределения бремени </a:t>
            </a:r>
            <a:r>
              <a:rPr lang="ru-RU" sz="2000" b="1" dirty="0">
                <a:solidFill>
                  <a:srgbClr val="C00000"/>
                </a:solidFill>
              </a:rPr>
              <a:t>затрат и выгод </a:t>
            </a:r>
            <a:r>
              <a:rPr lang="ru-RU" sz="2000" b="1" dirty="0" smtClean="0">
                <a:solidFill>
                  <a:srgbClr val="C00000"/>
                </a:solidFill>
              </a:rPr>
              <a:t>от климатических действий между </a:t>
            </a:r>
            <a:r>
              <a:rPr lang="ru-RU" sz="2000" b="1" dirty="0">
                <a:solidFill>
                  <a:srgbClr val="C00000"/>
                </a:solidFill>
              </a:rPr>
              <a:t>различными социальными </a:t>
            </a:r>
            <a:r>
              <a:rPr lang="ru-RU" sz="2000" b="1" dirty="0" smtClean="0">
                <a:solidFill>
                  <a:srgbClr val="C00000"/>
                </a:solidFill>
              </a:rPr>
              <a:t>группами </a:t>
            </a:r>
            <a:r>
              <a:rPr lang="ru-RU" sz="2000" dirty="0"/>
              <a:t>приемлемым для общества </a:t>
            </a:r>
            <a:r>
              <a:rPr lang="ru-RU" sz="2000" dirty="0" smtClean="0"/>
              <a:t>образом. </a:t>
            </a:r>
          </a:p>
          <a:p>
            <a:pPr marL="0" indent="0" algn="just">
              <a:buNone/>
            </a:pPr>
            <a:r>
              <a:rPr lang="ru-RU" sz="2000" dirty="0" smtClean="0"/>
              <a:t>В этой связи </a:t>
            </a:r>
            <a:r>
              <a:rPr lang="ru-RU" sz="2000" b="1" dirty="0" smtClean="0">
                <a:solidFill>
                  <a:srgbClr val="C00000"/>
                </a:solidFill>
              </a:rPr>
              <a:t>взаимодействие со </a:t>
            </a:r>
            <a:r>
              <a:rPr lang="ru-RU" sz="2000" b="1" dirty="0" err="1" smtClean="0">
                <a:solidFill>
                  <a:srgbClr val="C00000"/>
                </a:solidFill>
              </a:rPr>
              <a:t>стейкхолдерами</a:t>
            </a:r>
            <a:r>
              <a:rPr lang="ru-RU" sz="2000" b="1" dirty="0" smtClean="0">
                <a:solidFill>
                  <a:srgbClr val="C00000"/>
                </a:solidFill>
              </a:rPr>
              <a:t> позволяет команде проекта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не только </a:t>
            </a:r>
            <a:r>
              <a:rPr lang="ru-RU" sz="2000" b="1" dirty="0" smtClean="0">
                <a:solidFill>
                  <a:srgbClr val="C00000"/>
                </a:solidFill>
              </a:rPr>
              <a:t>собрать недостающие данные </a:t>
            </a:r>
            <a:r>
              <a:rPr lang="ru-RU" sz="2000" dirty="0" smtClean="0"/>
              <a:t>для качественного моделирования текущего состояния секторов экономики, данные об используемых технологиях и инфраструктуре, </a:t>
            </a:r>
            <a:r>
              <a:rPr lang="ru-RU" sz="2000" dirty="0"/>
              <a:t>но также 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выявлять проблемы </a:t>
            </a:r>
            <a:r>
              <a:rPr lang="ru-RU" sz="2000" dirty="0" smtClean="0"/>
              <a:t>развития </a:t>
            </a:r>
            <a:r>
              <a:rPr lang="ru-RU" sz="2000" b="1" dirty="0" smtClean="0">
                <a:solidFill>
                  <a:srgbClr val="C00000"/>
                </a:solidFill>
              </a:rPr>
              <a:t>и барьеры</a:t>
            </a:r>
            <a:r>
              <a:rPr lang="ru-RU" sz="2000" dirty="0" smtClean="0"/>
              <a:t>, мешающие модернизации и диверсификации;</a:t>
            </a:r>
          </a:p>
        </p:txBody>
      </p:sp>
    </p:spTree>
    <p:extLst>
      <p:ext uri="{BB962C8B-B14F-4D97-AF65-F5344CB8AC3E}">
        <p14:creationId xmlns:p14="http://schemas.microsoft.com/office/powerpoint/2010/main" val="39720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обсудить</a:t>
            </a:r>
            <a:r>
              <a:rPr lang="ru-RU" sz="2000" dirty="0">
                <a:solidFill>
                  <a:prstClr val="black"/>
                </a:solidFill>
              </a:rPr>
              <a:t> количественные и качественные </a:t>
            </a:r>
            <a:r>
              <a:rPr lang="ru-RU" sz="2000" b="1" dirty="0">
                <a:solidFill>
                  <a:srgbClr val="C00000"/>
                </a:solidFill>
              </a:rPr>
              <a:t>результаты анализа </a:t>
            </a:r>
            <a:r>
              <a:rPr lang="ru-RU" sz="2000" dirty="0">
                <a:solidFill>
                  <a:prstClr val="black"/>
                </a:solidFill>
              </a:rPr>
              <a:t>(которые будут получены позже), </a:t>
            </a:r>
            <a:r>
              <a:rPr lang="ru-RU" sz="2000" b="1" dirty="0">
                <a:solidFill>
                  <a:srgbClr val="C00000"/>
                </a:solidFill>
              </a:rPr>
              <a:t>необходимые технологические преобразования в секторах, кросс-секторальные воздействия и критерии приемлемости политик и </a:t>
            </a:r>
            <a:r>
              <a:rPr lang="ru-RU" sz="2000" b="1" dirty="0" smtClean="0">
                <a:solidFill>
                  <a:srgbClr val="C00000"/>
                </a:solidFill>
              </a:rPr>
              <a:t>мер</a:t>
            </a:r>
            <a:r>
              <a:rPr lang="ru-RU" sz="2000" dirty="0" smtClean="0">
                <a:solidFill>
                  <a:prstClr val="black"/>
                </a:solidFill>
              </a:rPr>
              <a:t>, которые будут определены как эффективные в результате анализа затрат и выгод;</a:t>
            </a:r>
            <a:endParaRPr lang="ru-RU" sz="20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-"/>
            </a:pPr>
            <a:r>
              <a:rPr lang="ru-RU" sz="2000" dirty="0">
                <a:solidFill>
                  <a:prstClr val="black"/>
                </a:solidFill>
              </a:rPr>
              <a:t>и наконец, </a:t>
            </a:r>
            <a:r>
              <a:rPr lang="ru-RU" sz="2000" b="1" dirty="0">
                <a:solidFill>
                  <a:srgbClr val="C00000"/>
                </a:solidFill>
              </a:rPr>
              <a:t>достичь консенсуса и приятия </a:t>
            </a:r>
            <a:r>
              <a:rPr lang="ru-RU" sz="2000" b="1" dirty="0" smtClean="0">
                <a:solidFill>
                  <a:srgbClr val="C00000"/>
                </a:solidFill>
              </a:rPr>
              <a:t>обществом и Правительством РК итогового документа (СНУР), </a:t>
            </a:r>
            <a:r>
              <a:rPr lang="ru-RU" sz="2000" b="1" dirty="0">
                <a:solidFill>
                  <a:srgbClr val="C00000"/>
                </a:solidFill>
              </a:rPr>
              <a:t>который будет разработан командой </a:t>
            </a:r>
            <a:r>
              <a:rPr lang="ru-RU" sz="2000" b="1" dirty="0" smtClean="0">
                <a:solidFill>
                  <a:srgbClr val="C00000"/>
                </a:solidFill>
              </a:rPr>
              <a:t>проекта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  <a:r>
              <a:rPr lang="ru-RU" sz="2000" dirty="0" smtClean="0">
                <a:solidFill>
                  <a:prstClr val="black"/>
                </a:solidFill>
              </a:rPr>
              <a:t> Достижение консенсуса на этом этапе положит </a:t>
            </a:r>
            <a:r>
              <a:rPr lang="ru-RU" sz="2000" dirty="0">
                <a:solidFill>
                  <a:prstClr val="black"/>
                </a:solidFill>
              </a:rPr>
              <a:t>отличное начало для взаимодействия при дальнейших обновлениях </a:t>
            </a:r>
            <a:r>
              <a:rPr lang="en-US" sz="2000" dirty="0">
                <a:solidFill>
                  <a:prstClr val="black"/>
                </a:solidFill>
              </a:rPr>
              <a:t>NDC </a:t>
            </a:r>
            <a:r>
              <a:rPr lang="ru-RU" sz="2000" dirty="0">
                <a:solidFill>
                  <a:prstClr val="black"/>
                </a:solidFill>
              </a:rPr>
              <a:t>и СНУР.</a:t>
            </a:r>
          </a:p>
          <a:p>
            <a:pPr algn="just"/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В настоящее время (</a:t>
            </a:r>
            <a:r>
              <a:rPr lang="ru-RU" sz="2000" b="1" dirty="0" smtClean="0">
                <a:solidFill>
                  <a:srgbClr val="C00000"/>
                </a:solidFill>
              </a:rPr>
              <a:t>до конца апреля</a:t>
            </a:r>
            <a:r>
              <a:rPr lang="ru-RU" sz="2000" dirty="0" smtClean="0">
                <a:solidFill>
                  <a:prstClr val="black"/>
                </a:solidFill>
              </a:rPr>
              <a:t>) команда </a:t>
            </a:r>
            <a:r>
              <a:rPr lang="ru-RU" sz="2000" dirty="0">
                <a:solidFill>
                  <a:prstClr val="black"/>
                </a:solidFill>
              </a:rPr>
              <a:t>проекта </a:t>
            </a:r>
            <a:r>
              <a:rPr lang="ru-RU" sz="2000" dirty="0" smtClean="0">
                <a:solidFill>
                  <a:prstClr val="black"/>
                </a:solidFill>
              </a:rPr>
              <a:t>ожидает от </a:t>
            </a:r>
            <a:r>
              <a:rPr lang="ru-RU" sz="2000" dirty="0" err="1">
                <a:solidFill>
                  <a:prstClr val="black"/>
                </a:solidFill>
              </a:rPr>
              <a:t>стейкхолдеров</a:t>
            </a:r>
            <a:r>
              <a:rPr lang="ru-RU" sz="2000" dirty="0" smtClean="0">
                <a:solidFill>
                  <a:prstClr val="black"/>
                </a:solidFill>
              </a:rPr>
              <a:t> критические </a:t>
            </a:r>
            <a:r>
              <a:rPr lang="ru-RU" sz="2000" dirty="0">
                <a:solidFill>
                  <a:prstClr val="black"/>
                </a:solidFill>
              </a:rPr>
              <a:t>замечания и предложения </a:t>
            </a:r>
            <a:r>
              <a:rPr lang="ru-RU" sz="2000" dirty="0" smtClean="0">
                <a:solidFill>
                  <a:prstClr val="black"/>
                </a:solidFill>
              </a:rPr>
              <a:t>по описанным в </a:t>
            </a:r>
            <a:r>
              <a:rPr lang="en-US" sz="2000" dirty="0" smtClean="0">
                <a:solidFill>
                  <a:prstClr val="black"/>
                </a:solidFill>
              </a:rPr>
              <a:t>Narrative </a:t>
            </a:r>
            <a:r>
              <a:rPr lang="en-US" sz="2000" dirty="0">
                <a:solidFill>
                  <a:prstClr val="black"/>
                </a:solidFill>
              </a:rPr>
              <a:t>Report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сценариям. </a:t>
            </a:r>
            <a:r>
              <a:rPr lang="ru-RU" sz="2000" b="1" dirty="0" smtClean="0">
                <a:solidFill>
                  <a:srgbClr val="C00000"/>
                </a:solidFill>
              </a:rPr>
              <a:t>Но пока </a:t>
            </a:r>
            <a:r>
              <a:rPr lang="ru-RU" sz="2000" b="1" dirty="0">
                <a:solidFill>
                  <a:srgbClr val="C00000"/>
                </a:solidFill>
              </a:rPr>
              <a:t>наблюдается очень слабая активность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До конца мая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скорректированное описание </a:t>
            </a:r>
            <a:r>
              <a:rPr lang="ru-RU" sz="2000" b="1" dirty="0" smtClean="0">
                <a:solidFill>
                  <a:srgbClr val="C00000"/>
                </a:solidFill>
              </a:rPr>
              <a:t>сценариев должно быть утверждено</a:t>
            </a:r>
            <a:r>
              <a:rPr lang="ru-RU" sz="2000" dirty="0" smtClean="0">
                <a:solidFill>
                  <a:prstClr val="black"/>
                </a:solidFill>
              </a:rPr>
              <a:t>. Это необходимо, чтобы моделисты приступили к глубокому анализу сценариев. Достижение консенсуса по описаниям сценариев позволит направить </a:t>
            </a:r>
            <a:r>
              <a:rPr lang="ru-RU" sz="2000" b="1" dirty="0">
                <a:solidFill>
                  <a:srgbClr val="C00000"/>
                </a:solidFill>
              </a:rPr>
              <a:t>обсуждение результатов анализа </a:t>
            </a:r>
            <a:r>
              <a:rPr lang="ru-RU" sz="2000" b="1" dirty="0" smtClean="0">
                <a:solidFill>
                  <a:srgbClr val="C00000"/>
                </a:solidFill>
              </a:rPr>
              <a:t>сценариев на последующих этапах </a:t>
            </a:r>
            <a:r>
              <a:rPr lang="ru-RU" sz="2000" dirty="0">
                <a:solidFill>
                  <a:prstClr val="black"/>
                </a:solidFill>
              </a:rPr>
              <a:t>(в мае, июле, </a:t>
            </a:r>
            <a:r>
              <a:rPr lang="ru-RU" sz="2000" dirty="0" smtClean="0">
                <a:solidFill>
                  <a:prstClr val="black"/>
                </a:solidFill>
              </a:rPr>
              <a:t>сентябре) </a:t>
            </a:r>
            <a:r>
              <a:rPr lang="ru-RU" sz="2000" b="1" dirty="0" smtClean="0">
                <a:solidFill>
                  <a:srgbClr val="C00000"/>
                </a:solidFill>
              </a:rPr>
              <a:t>в конструктивное русло.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80929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О сути </a:t>
            </a:r>
            <a:r>
              <a:rPr lang="ru-RU" dirty="0">
                <a:solidFill>
                  <a:srgbClr val="C00000"/>
                </a:solidFill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2802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3"/>
            <a:ext cx="7772400" cy="16561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руководитель проекта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giz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йоханнес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шуманн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 </a:t>
            </a:r>
            <a:r>
              <a:rPr lang="ru-RU" sz="2800" dirty="0">
                <a:solidFill>
                  <a:srgbClr val="C00000"/>
                </a:solidFill>
              </a:rPr>
              <a:t>целях и результатах консультационных совещаний со </a:t>
            </a:r>
            <a:r>
              <a:rPr lang="ru-RU" sz="2800" dirty="0" err="1" smtClean="0">
                <a:solidFill>
                  <a:srgbClr val="C00000"/>
                </a:solidFill>
              </a:rPr>
              <a:t>стейкхолдерами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229600" cy="64807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Цель консультационных совещаний </a:t>
            </a:r>
            <a:r>
              <a:rPr lang="ru-RU" sz="2000" dirty="0" smtClean="0"/>
              <a:t>с заинтересованными сторонами: (1) </a:t>
            </a:r>
            <a:r>
              <a:rPr lang="ru-RU" sz="2000" i="1" dirty="0"/>
              <a:t>заинтересованным сторонам </a:t>
            </a:r>
            <a:r>
              <a:rPr lang="ru-RU" sz="2000" dirty="0" smtClean="0"/>
              <a:t>предоставить возможность </a:t>
            </a:r>
            <a:r>
              <a:rPr lang="ru-RU" sz="2000" dirty="0"/>
              <a:t>участвовать, собирать информацию, </a:t>
            </a:r>
            <a:r>
              <a:rPr lang="ru-RU" sz="2000" dirty="0" smtClean="0"/>
              <a:t>(2) </a:t>
            </a:r>
            <a:r>
              <a:rPr lang="ru-RU" sz="2000" i="1" dirty="0"/>
              <a:t>международному </a:t>
            </a:r>
            <a:r>
              <a:rPr lang="ru-RU" sz="2000" i="1" dirty="0" smtClean="0"/>
              <a:t>консультанту </a:t>
            </a:r>
            <a:r>
              <a:rPr lang="ru-RU" sz="2000" dirty="0" smtClean="0"/>
              <a:t>обсуждать с заинтересованными сторонами  в  Казахстане</a:t>
            </a:r>
            <a:r>
              <a:rPr lang="ru-RU" sz="2000" i="1" dirty="0" smtClean="0"/>
              <a:t> </a:t>
            </a:r>
            <a:r>
              <a:rPr lang="ru-RU" sz="2000" dirty="0" smtClean="0"/>
              <a:t>результаты исследований и </a:t>
            </a:r>
            <a:r>
              <a:rPr lang="ru-RU" sz="2000" dirty="0"/>
              <a:t>адаптировать </a:t>
            </a:r>
            <a:r>
              <a:rPr lang="ru-RU" sz="2000" dirty="0" smtClean="0"/>
              <a:t>полученные результаты моделирования </a:t>
            </a:r>
            <a:r>
              <a:rPr lang="ru-RU" sz="2000" dirty="0"/>
              <a:t>к местным условиям. 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Консультации </a:t>
            </a:r>
            <a:r>
              <a:rPr lang="ru-RU" sz="2000" dirty="0"/>
              <a:t>с заинтересованными сторонами в ноябре были </a:t>
            </a:r>
            <a:r>
              <a:rPr lang="ru-RU" sz="2000" b="1" dirty="0">
                <a:solidFill>
                  <a:srgbClr val="C00000"/>
                </a:solidFill>
              </a:rPr>
              <a:t>очень </a:t>
            </a:r>
            <a:r>
              <a:rPr lang="ru-RU" sz="2000" b="1" dirty="0" smtClean="0">
                <a:solidFill>
                  <a:srgbClr val="C00000"/>
                </a:solidFill>
              </a:rPr>
              <a:t>полезными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Информация, </a:t>
            </a:r>
            <a:r>
              <a:rPr lang="ru-RU" sz="2000" b="1" dirty="0">
                <a:solidFill>
                  <a:srgbClr val="C00000"/>
                </a:solidFill>
              </a:rPr>
              <a:t>собранная </a:t>
            </a:r>
            <a:r>
              <a:rPr lang="ru-RU" sz="2000" dirty="0"/>
              <a:t>в ходе консультаций с заинтересованными сторонами, была </a:t>
            </a:r>
            <a:r>
              <a:rPr lang="ru-RU" sz="2000" b="1" dirty="0">
                <a:solidFill>
                  <a:srgbClr val="C00000"/>
                </a:solidFill>
              </a:rPr>
              <a:t>включена в </a:t>
            </a:r>
            <a:r>
              <a:rPr lang="ru-RU" sz="2000" b="1" dirty="0" smtClean="0">
                <a:solidFill>
                  <a:srgbClr val="C00000"/>
                </a:solidFill>
              </a:rPr>
              <a:t>отчет </a:t>
            </a:r>
            <a:r>
              <a:rPr lang="en-US" sz="2000" dirty="0" smtClean="0"/>
              <a:t>A</a:t>
            </a:r>
            <a:r>
              <a:rPr lang="ru-RU" sz="2000" dirty="0" err="1" smtClean="0"/>
              <a:t>delphi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То </a:t>
            </a:r>
            <a:r>
              <a:rPr lang="ru-RU" sz="2000" dirty="0"/>
              <a:t>же самое относится и к </a:t>
            </a:r>
            <a:r>
              <a:rPr lang="ru-RU" sz="2000" b="1" dirty="0" smtClean="0">
                <a:solidFill>
                  <a:srgbClr val="C00000"/>
                </a:solidFill>
              </a:rPr>
              <a:t>мартовским консультациям </a:t>
            </a:r>
            <a:r>
              <a:rPr lang="ru-RU" sz="2000" dirty="0"/>
              <a:t>с заинтересованными сторонами по модели SD. </a:t>
            </a:r>
            <a:r>
              <a:rPr lang="ru-RU" sz="2000" b="1" dirty="0">
                <a:solidFill>
                  <a:srgbClr val="C00000"/>
                </a:solidFill>
              </a:rPr>
              <a:t>Информация</a:t>
            </a:r>
            <a:r>
              <a:rPr lang="ru-RU" sz="2000" dirty="0"/>
              <a:t>, полученная в ходе </a:t>
            </a:r>
            <a:r>
              <a:rPr lang="ru-RU" sz="2000" dirty="0" smtClean="0"/>
              <a:t>консультаций, </a:t>
            </a:r>
            <a:r>
              <a:rPr lang="ru-RU" sz="2000" b="1" dirty="0">
                <a:solidFill>
                  <a:srgbClr val="C00000"/>
                </a:solidFill>
              </a:rPr>
              <a:t>будет включена в модель SD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Комментариев </a:t>
            </a:r>
            <a:r>
              <a:rPr lang="ru-RU" sz="2000" dirty="0"/>
              <a:t>к повествовательному отчету 5 марта, к сожалению, было очень </a:t>
            </a:r>
            <a:r>
              <a:rPr lang="ru-RU" sz="2000" dirty="0" smtClean="0"/>
              <a:t>мало.</a:t>
            </a:r>
          </a:p>
          <a:p>
            <a:pPr marL="0" indent="0">
              <a:buNone/>
            </a:pPr>
            <a:r>
              <a:rPr lang="ru-RU" sz="2000" dirty="0" smtClean="0"/>
              <a:t>Й. </a:t>
            </a:r>
            <a:r>
              <a:rPr lang="ru-RU" sz="2000" dirty="0" err="1" smtClean="0"/>
              <a:t>Шуманн</a:t>
            </a:r>
            <a:r>
              <a:rPr lang="ru-RU" sz="2000" dirty="0" smtClean="0"/>
              <a:t> подтвердил, что результаты опроса</a:t>
            </a:r>
            <a:r>
              <a:rPr lang="ru-RU" sz="2000" dirty="0"/>
              <a:t>, которые проводила </a:t>
            </a:r>
            <a:r>
              <a:rPr lang="ru-RU" sz="2000" dirty="0" smtClean="0"/>
              <a:t>«Зеленая академия», </a:t>
            </a:r>
            <a:r>
              <a:rPr lang="ru-RU" sz="2000" dirty="0"/>
              <a:t>не были готовы во время подготовки </a:t>
            </a:r>
            <a:r>
              <a:rPr lang="en-US" sz="2000" dirty="0"/>
              <a:t>Narrative Report</a:t>
            </a:r>
            <a:r>
              <a:rPr lang="ru-RU" sz="2000" dirty="0"/>
              <a:t>. Они </a:t>
            </a:r>
            <a:r>
              <a:rPr lang="ru-RU" sz="2000" dirty="0" smtClean="0"/>
              <a:t>будут внимательно изучены </a:t>
            </a:r>
            <a:r>
              <a:rPr lang="ru-RU" sz="2000" dirty="0"/>
              <a:t>и учтены вместе с критическими замечаниями и предложениями </a:t>
            </a:r>
            <a:r>
              <a:rPr lang="ru-RU" sz="2000" dirty="0" err="1"/>
              <a:t>стейкхолдеров</a:t>
            </a:r>
            <a:r>
              <a:rPr lang="ru-RU" sz="2000" dirty="0"/>
              <a:t>, которые ждет руководство проекта и международный консультант</a:t>
            </a:r>
            <a:r>
              <a:rPr lang="en-US" sz="2000" dirty="0"/>
              <a:t> </a:t>
            </a:r>
            <a:r>
              <a:rPr lang="ru-RU" sz="2000" dirty="0"/>
              <a:t>проекта (</a:t>
            </a:r>
            <a:r>
              <a:rPr lang="en-US" sz="2000" dirty="0" err="1"/>
              <a:t>DIWEcon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86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49" y="0"/>
            <a:ext cx="8567183" cy="720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9291" b="18544"/>
          <a:stretch/>
        </p:blipFill>
        <p:spPr>
          <a:xfrm>
            <a:off x="28847" y="764705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49" y="0"/>
            <a:ext cx="8567183" cy="720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0067" b="20161"/>
          <a:stretch/>
        </p:blipFill>
        <p:spPr>
          <a:xfrm>
            <a:off x="0" y="908721"/>
            <a:ext cx="9144000" cy="55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88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77" r="20105" b="19650"/>
          <a:stretch/>
        </p:blipFill>
        <p:spPr>
          <a:xfrm>
            <a:off x="179512" y="908719"/>
            <a:ext cx="8856984" cy="5688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49" y="0"/>
            <a:ext cx="8567183" cy="720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03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49" y="0"/>
            <a:ext cx="8567183" cy="720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35" r="19829" b="20781"/>
          <a:stretch/>
        </p:blipFill>
        <p:spPr>
          <a:xfrm>
            <a:off x="31071" y="836714"/>
            <a:ext cx="9141776" cy="556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09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Для чего </a:t>
            </a:r>
            <a:r>
              <a:rPr lang="ru-RU" sz="2800" dirty="0" smtClean="0">
                <a:solidFill>
                  <a:srgbClr val="C00000"/>
                </a:solidFill>
              </a:rPr>
              <a:t>нужен </a:t>
            </a:r>
            <a:r>
              <a:rPr lang="ru-RU" sz="2800" dirty="0" err="1" smtClean="0">
                <a:solidFill>
                  <a:srgbClr val="C00000"/>
                </a:solidFill>
              </a:rPr>
              <a:t>Dashboard</a:t>
            </a:r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424936" cy="6192688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1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6400" b="1" dirty="0" smtClean="0">
                <a:solidFill>
                  <a:srgbClr val="C00000"/>
                </a:solidFill>
              </a:rPr>
              <a:t>1. </a:t>
            </a:r>
            <a:r>
              <a:rPr lang="de-DE" sz="7200" b="1" dirty="0" smtClean="0">
                <a:solidFill>
                  <a:srgbClr val="C00000"/>
                </a:solidFill>
              </a:rPr>
              <a:t>Dashboard</a:t>
            </a:r>
            <a:r>
              <a:rPr lang="ru-RU" sz="7200" dirty="0" smtClean="0">
                <a:solidFill>
                  <a:srgbClr val="C00000"/>
                </a:solidFill>
              </a:rPr>
              <a:t> </a:t>
            </a:r>
            <a:r>
              <a:rPr lang="ru-RU" sz="7200" dirty="0">
                <a:solidFill>
                  <a:prstClr val="black"/>
                </a:solidFill>
              </a:rPr>
              <a:t>– это </a:t>
            </a:r>
            <a:r>
              <a:rPr lang="ru-RU" sz="7200" dirty="0" smtClean="0">
                <a:solidFill>
                  <a:prstClr val="black"/>
                </a:solidFill>
              </a:rPr>
              <a:t>интерактивная информационная панель  </a:t>
            </a:r>
            <a:r>
              <a:rPr lang="ru-RU" sz="7200" b="1" dirty="0" smtClean="0">
                <a:solidFill>
                  <a:srgbClr val="C00000"/>
                </a:solidFill>
              </a:rPr>
              <a:t>предназначенная ДЛЯ ВИЗУАЛЬНОГО ОТСЛЕЖИВАНИЯ ПРОГРЕССА РЕАЛИЗАЦИИ СНУР</a:t>
            </a:r>
            <a:r>
              <a:rPr lang="ru-RU" sz="7200" dirty="0" smtClean="0"/>
              <a:t>, которая будет </a:t>
            </a:r>
            <a:r>
              <a:rPr lang="ru-RU" sz="7200" dirty="0" smtClean="0">
                <a:solidFill>
                  <a:prstClr val="black"/>
                </a:solidFill>
              </a:rPr>
              <a:t>находиться в открытом доступе в </a:t>
            </a:r>
            <a:r>
              <a:rPr lang="ru-RU" sz="7200" dirty="0">
                <a:solidFill>
                  <a:prstClr val="black"/>
                </a:solidFill>
              </a:rPr>
              <a:t>интернете</a:t>
            </a:r>
            <a:r>
              <a:rPr lang="ru-RU" sz="72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en-US" sz="7200" dirty="0" smtClean="0">
                <a:solidFill>
                  <a:prstClr val="black"/>
                </a:solidFill>
              </a:rPr>
              <a:t>Dashboard</a:t>
            </a:r>
            <a:r>
              <a:rPr lang="ru-RU" sz="7200" dirty="0" smtClean="0">
                <a:solidFill>
                  <a:prstClr val="black"/>
                </a:solidFill>
              </a:rPr>
              <a:t> позволит видеть насколько Казахстан успешно движется по</a:t>
            </a:r>
            <a:r>
              <a:rPr lang="ru-RU" sz="7200" b="1" dirty="0" smtClean="0">
                <a:solidFill>
                  <a:srgbClr val="0070C0"/>
                </a:solidFill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выбранному пути трансформации  экономики к намеченным целям</a:t>
            </a:r>
            <a:r>
              <a:rPr lang="ru-RU" sz="72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7200" dirty="0" smtClean="0">
                <a:solidFill>
                  <a:prstClr val="black"/>
                </a:solidFill>
              </a:rPr>
              <a:t>Мониторинг </a:t>
            </a:r>
            <a:r>
              <a:rPr lang="en-US" sz="7200" dirty="0" smtClean="0">
                <a:solidFill>
                  <a:prstClr val="black"/>
                </a:solidFill>
              </a:rPr>
              <a:t>KPI</a:t>
            </a:r>
            <a:r>
              <a:rPr lang="ru-RU" sz="7200" dirty="0" smtClean="0">
                <a:solidFill>
                  <a:prstClr val="black"/>
                </a:solidFill>
              </a:rPr>
              <a:t> </a:t>
            </a:r>
            <a:r>
              <a:rPr lang="ru-RU" sz="7200" dirty="0">
                <a:solidFill>
                  <a:prstClr val="black"/>
                </a:solidFill>
              </a:rPr>
              <a:t>позволит своевременно </a:t>
            </a:r>
            <a:r>
              <a:rPr lang="ru-RU" sz="7200" dirty="0" smtClean="0">
                <a:solidFill>
                  <a:prstClr val="black"/>
                </a:solidFill>
              </a:rPr>
              <a:t>обнаруживать отклонения от целевых значений, искать и выявлять </a:t>
            </a:r>
            <a:r>
              <a:rPr lang="ru-RU" sz="7200" dirty="0">
                <a:solidFill>
                  <a:prstClr val="black"/>
                </a:solidFill>
              </a:rPr>
              <a:t>непредвиденные </a:t>
            </a:r>
            <a:r>
              <a:rPr lang="ru-RU" sz="7200" dirty="0" smtClean="0">
                <a:solidFill>
                  <a:prstClr val="black"/>
                </a:solidFill>
              </a:rPr>
              <a:t>барьеры, вырабатывать </a:t>
            </a:r>
            <a:r>
              <a:rPr lang="ru-RU" sz="7200" dirty="0">
                <a:solidFill>
                  <a:prstClr val="black"/>
                </a:solidFill>
              </a:rPr>
              <a:t>в </a:t>
            </a:r>
            <a:r>
              <a:rPr lang="ru-RU" sz="7200" dirty="0" smtClean="0">
                <a:solidFill>
                  <a:prstClr val="black"/>
                </a:solidFill>
              </a:rPr>
              <a:t>ответ скорректированные </a:t>
            </a:r>
            <a:r>
              <a:rPr lang="ru-RU" sz="7200" dirty="0">
                <a:solidFill>
                  <a:prstClr val="black"/>
                </a:solidFill>
              </a:rPr>
              <a:t>политические </a:t>
            </a:r>
            <a:r>
              <a:rPr lang="ru-RU" sz="7200" dirty="0" smtClean="0">
                <a:solidFill>
                  <a:prstClr val="black"/>
                </a:solidFill>
              </a:rPr>
              <a:t>решения.</a:t>
            </a:r>
            <a:endParaRPr lang="ru-RU" sz="72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7200" dirty="0" smtClean="0">
                <a:solidFill>
                  <a:prstClr val="black"/>
                </a:solidFill>
              </a:rPr>
              <a:t>Наличие </a:t>
            </a:r>
            <a:r>
              <a:rPr lang="de-DE" sz="7200" b="1" dirty="0">
                <a:solidFill>
                  <a:srgbClr val="C00000"/>
                </a:solidFill>
              </a:rPr>
              <a:t>Dashboard</a:t>
            </a:r>
            <a:r>
              <a:rPr lang="de-DE" sz="7200" b="1" dirty="0">
                <a:solidFill>
                  <a:srgbClr val="0070C0"/>
                </a:solidFill>
              </a:rPr>
              <a:t> </a:t>
            </a:r>
            <a:r>
              <a:rPr lang="ru-RU" sz="7200" dirty="0" smtClean="0">
                <a:solidFill>
                  <a:prstClr val="black"/>
                </a:solidFill>
              </a:rPr>
              <a:t>позволит </a:t>
            </a:r>
            <a:r>
              <a:rPr lang="ru-RU" sz="7200" dirty="0">
                <a:solidFill>
                  <a:prstClr val="black"/>
                </a:solidFill>
              </a:rPr>
              <a:t>готовить </a:t>
            </a:r>
            <a:r>
              <a:rPr lang="ru-RU" sz="7200" dirty="0" err="1" smtClean="0">
                <a:solidFill>
                  <a:prstClr val="black"/>
                </a:solidFill>
              </a:rPr>
              <a:t>страновой</a:t>
            </a:r>
            <a:r>
              <a:rPr lang="ru-RU" sz="7200" dirty="0" smtClean="0">
                <a:solidFill>
                  <a:prstClr val="black"/>
                </a:solidFill>
              </a:rPr>
              <a:t> Обзор </a:t>
            </a:r>
            <a:r>
              <a:rPr lang="ru-RU" sz="7200" dirty="0">
                <a:solidFill>
                  <a:prstClr val="black"/>
                </a:solidFill>
              </a:rPr>
              <a:t>для </a:t>
            </a:r>
            <a:r>
              <a:rPr lang="ru-RU" sz="7200" dirty="0" smtClean="0">
                <a:solidFill>
                  <a:prstClr val="black"/>
                </a:solidFill>
              </a:rPr>
              <a:t>сообщества </a:t>
            </a:r>
            <a:r>
              <a:rPr lang="ru-RU" sz="7200" dirty="0">
                <a:solidFill>
                  <a:prstClr val="black"/>
                </a:solidFill>
              </a:rPr>
              <a:t>РКИК ООН</a:t>
            </a:r>
            <a:r>
              <a:rPr lang="ru-RU" sz="7200" dirty="0" smtClean="0">
                <a:solidFill>
                  <a:prstClr val="black"/>
                </a:solidFill>
              </a:rPr>
              <a:t>. </a:t>
            </a:r>
            <a:endParaRPr lang="en-US" sz="7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7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7200" dirty="0" smtClean="0">
                <a:solidFill>
                  <a:prstClr val="black"/>
                </a:solidFill>
              </a:rPr>
              <a:t>2. </a:t>
            </a:r>
            <a:r>
              <a:rPr lang="en-US" sz="7200" b="1" dirty="0" smtClean="0">
                <a:solidFill>
                  <a:srgbClr val="C00000"/>
                </a:solidFill>
              </a:rPr>
              <a:t>Dashboard </a:t>
            </a:r>
            <a:r>
              <a:rPr lang="ru-RU" sz="7200" b="1" dirty="0" smtClean="0">
                <a:solidFill>
                  <a:srgbClr val="C00000"/>
                </a:solidFill>
              </a:rPr>
              <a:t> будет также служить формированию ЕДИНОГО СТРАТЕГИЧЕСКОГО ВИДЕНИЯ </a:t>
            </a:r>
            <a:r>
              <a:rPr lang="ru-RU" sz="7200" b="1" dirty="0">
                <a:solidFill>
                  <a:srgbClr val="C00000"/>
                </a:solidFill>
              </a:rPr>
              <a:t>перехода Казахстана к НУР до 2050 </a:t>
            </a:r>
            <a:r>
              <a:rPr lang="ru-RU" sz="7200" b="1" dirty="0" smtClean="0">
                <a:solidFill>
                  <a:srgbClr val="C00000"/>
                </a:solidFill>
              </a:rPr>
              <a:t>года на основе достижения </a:t>
            </a:r>
            <a:r>
              <a:rPr lang="ru-RU" sz="7200" b="1" dirty="0">
                <a:solidFill>
                  <a:srgbClr val="C00000"/>
                </a:solidFill>
              </a:rPr>
              <a:t>консенсуса </a:t>
            </a:r>
            <a:r>
              <a:rPr lang="ru-RU" sz="7200" b="1" dirty="0" smtClean="0">
                <a:solidFill>
                  <a:srgbClr val="C00000"/>
                </a:solidFill>
              </a:rPr>
              <a:t> </a:t>
            </a:r>
            <a:r>
              <a:rPr lang="ru-RU" sz="7200" b="1" dirty="0" err="1" smtClean="0">
                <a:solidFill>
                  <a:srgbClr val="C00000"/>
                </a:solidFill>
              </a:rPr>
              <a:t>стейкхолдеров</a:t>
            </a:r>
            <a:r>
              <a:rPr lang="ru-RU" sz="7200" b="1" dirty="0" smtClean="0">
                <a:solidFill>
                  <a:srgbClr val="C00000"/>
                </a:solidFill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>
                <a:solidFill>
                  <a:prstClr val="black"/>
                </a:solidFill>
              </a:rPr>
              <a:t>Мониторинг </a:t>
            </a:r>
            <a:r>
              <a:rPr lang="en-US" sz="7200" dirty="0">
                <a:solidFill>
                  <a:prstClr val="black"/>
                </a:solidFill>
              </a:rPr>
              <a:t>KPI</a:t>
            </a:r>
            <a:r>
              <a:rPr lang="ru-RU" sz="7200" dirty="0">
                <a:solidFill>
                  <a:prstClr val="black"/>
                </a:solidFill>
              </a:rPr>
              <a:t> позволит обществу отслеживать как меняются показатели СНУР. Пользователи смогут просматривать динамику выбранного KPI до 2050 года по каждому из сценариев развития СНУР, «кликая» на соответствующие опции.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>
                <a:solidFill>
                  <a:prstClr val="black"/>
                </a:solidFill>
              </a:rPr>
              <a:t>Правительство РК, используя </a:t>
            </a:r>
            <a:r>
              <a:rPr lang="en-US" sz="7200" dirty="0">
                <a:solidFill>
                  <a:prstClr val="black"/>
                </a:solidFill>
              </a:rPr>
              <a:t>Dashboard</a:t>
            </a:r>
            <a:r>
              <a:rPr lang="ru-RU" sz="7200" dirty="0">
                <a:solidFill>
                  <a:prstClr val="black"/>
                </a:solidFill>
              </a:rPr>
              <a:t>,</a:t>
            </a:r>
            <a:r>
              <a:rPr lang="en-US" sz="7200" dirty="0">
                <a:solidFill>
                  <a:prstClr val="black"/>
                </a:solidFill>
              </a:rPr>
              <a:t> </a:t>
            </a:r>
            <a:r>
              <a:rPr lang="ru-RU" sz="7200" dirty="0">
                <a:solidFill>
                  <a:prstClr val="black"/>
                </a:solidFill>
              </a:rPr>
              <a:t>может готовить регулярный общедоступный стандартизированный доклад для повышения прозрачности национальной политики по борьбе с изменением климата.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>
                <a:solidFill>
                  <a:prstClr val="black"/>
                </a:solidFill>
              </a:rPr>
              <a:t>Эти публичные доклады будут напоминать обществу о твердости климатической политики Правительства РК, чтобы мотивировать бизнес и домохозяйства инвестировать в </a:t>
            </a:r>
            <a:r>
              <a:rPr lang="ru-RU" sz="7200" dirty="0" err="1">
                <a:solidFill>
                  <a:prstClr val="black"/>
                </a:solidFill>
              </a:rPr>
              <a:t>низкоуглеродные</a:t>
            </a:r>
            <a:r>
              <a:rPr lang="ru-RU" sz="7200" dirty="0">
                <a:solidFill>
                  <a:prstClr val="black"/>
                </a:solidFill>
              </a:rPr>
              <a:t>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25320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0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Дизайн </a:t>
            </a:r>
            <a:r>
              <a:rPr lang="en-US" sz="2400" b="1" dirty="0" smtClean="0">
                <a:solidFill>
                  <a:srgbClr val="C00000"/>
                </a:solidFill>
              </a:rPr>
              <a:t>Dashboard </a:t>
            </a:r>
            <a:r>
              <a:rPr lang="ru-RU" sz="2400" b="1" dirty="0" smtClean="0">
                <a:solidFill>
                  <a:srgbClr val="C00000"/>
                </a:solidFill>
              </a:rPr>
              <a:t>будет выглядеть примерно так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6408712" cy="260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FFEF3E83-7B59-4D85-A8D0-EDFEE9A6C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" t="20534" r="1389" b="8355"/>
          <a:stretch/>
        </p:blipFill>
        <p:spPr>
          <a:xfrm>
            <a:off x="2051720" y="3591535"/>
            <a:ext cx="6878494" cy="28234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431" y="4560757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или так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9 </a:t>
            </a:r>
            <a:r>
              <a:rPr lang="en-US" sz="2400" b="1" dirty="0" smtClean="0">
                <a:solidFill>
                  <a:srgbClr val="C00000"/>
                </a:solidFill>
              </a:rPr>
              <a:t>KPI</a:t>
            </a:r>
            <a:r>
              <a:rPr lang="ru-RU" sz="2400" b="1" dirty="0" smtClean="0">
                <a:solidFill>
                  <a:srgbClr val="C00000"/>
                </a:solidFill>
              </a:rPr>
              <a:t> для </a:t>
            </a:r>
            <a:r>
              <a:rPr lang="ru-RU" sz="2400" b="1" dirty="0" err="1" smtClean="0">
                <a:solidFill>
                  <a:srgbClr val="C00000"/>
                </a:solidFill>
              </a:rPr>
              <a:t>Dashboard</a:t>
            </a:r>
            <a:r>
              <a:rPr lang="ru-RU" sz="2400" b="1" dirty="0" smtClean="0">
                <a:solidFill>
                  <a:srgbClr val="C00000"/>
                </a:solidFill>
              </a:rPr>
              <a:t> уже отобраны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553051"/>
              </p:ext>
            </p:extLst>
          </p:nvPr>
        </p:nvGraphicFramePr>
        <p:xfrm>
          <a:off x="467544" y="1052739"/>
          <a:ext cx="8229600" cy="534806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42392"/>
                <a:gridCol w="1152128"/>
                <a:gridCol w="6635080"/>
              </a:tblGrid>
              <a:tr h="104429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C00000"/>
                          </a:solidFill>
                        </a:rPr>
                        <a:t>№</a:t>
                      </a:r>
                      <a:r>
                        <a:rPr lang="ru-RU" sz="1500" baseline="0" dirty="0" smtClean="0">
                          <a:solidFill>
                            <a:srgbClr val="C00000"/>
                          </a:solidFill>
                        </a:rPr>
                        <a:t> п</a:t>
                      </a:r>
                      <a:r>
                        <a:rPr lang="en-US" sz="1500" baseline="0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ru-RU" sz="1500" baseline="0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C00000"/>
                          </a:solidFill>
                        </a:rPr>
                        <a:t>Источник значений </a:t>
                      </a:r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KPI</a:t>
                      </a:r>
                    </a:p>
                    <a:p>
                      <a:pPr algn="ctr"/>
                      <a:endParaRPr lang="ru-RU" sz="15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Наименование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KPI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, единица измерения</a:t>
                      </a:r>
                      <a:endParaRPr lang="en-US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Объемы выбросов основных ПГ (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CO2,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</a:rPr>
                        <a:t> CH4, N2O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) в разбивкой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</a:rPr>
                        <a:t> по 8 секторам-источникам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KtCO2eq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Конечное потребление  энергоресурсов в Казахстане с разбивкой по 14 видам ТЭР,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C00000"/>
                          </a:solidFill>
                        </a:rPr>
                        <a:t>ktoe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Выработка электроэнергии по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9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видам используемого первичного ТЭР, </a:t>
                      </a:r>
                      <a:r>
                        <a:rPr lang="en-US" sz="1200" dirty="0" err="1" smtClean="0">
                          <a:solidFill>
                            <a:srgbClr val="C00000"/>
                          </a:solidFill>
                        </a:rPr>
                        <a:t>TWh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CGE</a:t>
                      </a: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Темп роста ВВП относительно предыдущего года,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Index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Объемы инвестиций,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million USD 2017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Расходы домохозяйств по типам (4 типа домохозяйств: городские бедные, городские богатые, сельские бедные и сельские богаты),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USD 2017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SD</a:t>
                      </a: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2 индикатора по аграрному сектору:  Добавленная продукция  и Климатический ущерб,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USD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424"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8 индикаторов  по угледобывающему сектору,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</a:rPr>
                        <a:t> в том числе 7 удельных в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USD/TJ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 (Цена на уголь, Дотация, Стоимость модернизации завода, Стоимость обработки угля (золы), Стоимость соблюдение природоохранного законодательства, Стоимость здравоохранения, Создание доходов) и  Среднегодовое количество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</a:rPr>
                        <a:t> занятых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 в секторе, тыс. чел.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52"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7 индикаторов по автотранспорту (Капитальные затраты, Операционные затраты, Расход энергии (импорт), Стоимость потери времени в заторах, Стоимость здоровья (несчастные случаи), Стоимость здоровья (качество воздуха), Стоимость загрязняющих выбросов ),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Million USD/Year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 проекте, в рамках которого разрабатывается СНУР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904656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900" b="1" dirty="0" smtClean="0">
                <a:solidFill>
                  <a:prstClr val="black"/>
                </a:solidFill>
              </a:rPr>
              <a:t>Наименование проекта и донор: </a:t>
            </a:r>
            <a:r>
              <a:rPr lang="ru-RU" sz="2900" dirty="0" smtClean="0"/>
              <a:t>проект </a:t>
            </a:r>
            <a:r>
              <a:rPr lang="ru-RU" sz="2900" b="1" dirty="0" smtClean="0">
                <a:solidFill>
                  <a:srgbClr val="C00000"/>
                </a:solidFill>
              </a:rPr>
              <a:t>GIZ</a:t>
            </a:r>
            <a:r>
              <a:rPr lang="ru-RU" sz="2900" dirty="0" smtClean="0"/>
              <a:t> «</a:t>
            </a:r>
            <a:r>
              <a:rPr lang="ru-RU" sz="2900" dirty="0"/>
              <a:t>Поддержка «зелёной экономики» в Казахстане и Центральной Азии для </a:t>
            </a:r>
            <a:r>
              <a:rPr lang="ru-RU" sz="2900" dirty="0" err="1"/>
              <a:t>низкоуглеродного</a:t>
            </a:r>
            <a:r>
              <a:rPr lang="ru-RU" sz="2900" dirty="0"/>
              <a:t> экономического развития</a:t>
            </a:r>
            <a:r>
              <a:rPr lang="ru-RU" sz="2900" dirty="0" smtClean="0"/>
              <a:t>», </a:t>
            </a:r>
            <a:r>
              <a:rPr lang="ru-RU" sz="2900" dirty="0" smtClean="0">
                <a:solidFill>
                  <a:prstClr val="black"/>
                </a:solidFill>
              </a:rPr>
              <a:t>финансируемый </a:t>
            </a:r>
            <a:r>
              <a:rPr lang="ru-RU" sz="2900" dirty="0">
                <a:solidFill>
                  <a:prstClr val="black"/>
                </a:solidFill>
              </a:rPr>
              <a:t>Федеральным министерством окружающей среды, охраны природы и безопасности ядерных реакторов (BMU) в рамках </a:t>
            </a:r>
            <a:r>
              <a:rPr lang="ru-RU" sz="2900" b="1" dirty="0">
                <a:solidFill>
                  <a:srgbClr val="C00000"/>
                </a:solidFill>
              </a:rPr>
              <a:t>Германской инициативы по климату (IKI</a:t>
            </a:r>
            <a:r>
              <a:rPr lang="ru-RU" sz="2900" b="1" dirty="0" smtClean="0">
                <a:solidFill>
                  <a:srgbClr val="C00000"/>
                </a:solidFill>
              </a:rPr>
              <a:t>).</a:t>
            </a:r>
            <a:endParaRPr lang="ru-RU" sz="2900" b="1" dirty="0">
              <a:solidFill>
                <a:srgbClr val="C00000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900" b="1" dirty="0"/>
              <a:t>Цель </a:t>
            </a:r>
            <a:r>
              <a:rPr lang="ru-RU" sz="2900" b="1" dirty="0" smtClean="0"/>
              <a:t>проекта:</a:t>
            </a:r>
            <a:r>
              <a:rPr lang="ru-RU" sz="2900" dirty="0" smtClean="0">
                <a:solidFill>
                  <a:prstClr val="black"/>
                </a:solidFill>
              </a:rPr>
              <a:t> </a:t>
            </a:r>
            <a:r>
              <a:rPr lang="ru-RU" sz="2900" dirty="0">
                <a:solidFill>
                  <a:prstClr val="black"/>
                </a:solidFill>
              </a:rPr>
              <a:t>оказать поддержку Правительству РК </a:t>
            </a:r>
            <a:r>
              <a:rPr lang="ru-RU" sz="2900" b="1" dirty="0">
                <a:solidFill>
                  <a:srgbClr val="C00000"/>
                </a:solidFill>
              </a:rPr>
              <a:t>в создании институционального и технического потенциала</a:t>
            </a:r>
            <a:r>
              <a:rPr lang="ru-RU" sz="2900" dirty="0">
                <a:solidFill>
                  <a:prstClr val="black"/>
                </a:solidFill>
              </a:rPr>
              <a:t>, необходимого для реализации Концепции по переходу к «зеленой экономике».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900" b="1" dirty="0" smtClean="0"/>
              <a:t>Руководитель </a:t>
            </a:r>
            <a:r>
              <a:rPr lang="ru-RU" sz="2900" b="1" dirty="0"/>
              <a:t>проекта:     </a:t>
            </a:r>
            <a:r>
              <a:rPr lang="ru-RU" sz="2900" dirty="0"/>
              <a:t> </a:t>
            </a:r>
            <a:r>
              <a:rPr lang="ru-RU" sz="2900" dirty="0" err="1"/>
              <a:t>Йоханнес</a:t>
            </a:r>
            <a:r>
              <a:rPr lang="ru-RU" sz="2900" dirty="0"/>
              <a:t> </a:t>
            </a:r>
            <a:r>
              <a:rPr lang="ru-RU" sz="2900" dirty="0" err="1"/>
              <a:t>Шуманн</a:t>
            </a:r>
            <a:endParaRPr lang="ru-RU" sz="2900" dirty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900" b="1" dirty="0" smtClean="0"/>
              <a:t>Международный </a:t>
            </a:r>
            <a:r>
              <a:rPr lang="ru-RU" sz="2900" b="1" dirty="0"/>
              <a:t>консультант проекта:</a:t>
            </a:r>
            <a:r>
              <a:rPr lang="ru-RU" sz="2900" dirty="0"/>
              <a:t> </a:t>
            </a:r>
            <a:r>
              <a:rPr lang="ru-RU" sz="2900" b="1" dirty="0">
                <a:solidFill>
                  <a:srgbClr val="C00000"/>
                </a:solidFill>
              </a:rPr>
              <a:t>консорциум</a:t>
            </a:r>
            <a:r>
              <a:rPr lang="ru-RU" sz="2900" dirty="0"/>
              <a:t>, сформированный германской консалтинговой компанией</a:t>
            </a:r>
            <a:r>
              <a:rPr lang="en-US" sz="2900" dirty="0"/>
              <a:t> DIW Econ c </a:t>
            </a:r>
            <a:r>
              <a:rPr lang="ru-RU" sz="2900" dirty="0"/>
              <a:t>участием </a:t>
            </a:r>
            <a:r>
              <a:rPr lang="ru-RU" sz="2900" dirty="0" smtClean="0"/>
              <a:t>моделистов итальянской компании </a:t>
            </a:r>
            <a:r>
              <a:rPr lang="en-US" sz="2900" dirty="0" smtClean="0"/>
              <a:t>E4SMA</a:t>
            </a:r>
            <a:r>
              <a:rPr lang="ru-RU" sz="2900" dirty="0" smtClean="0"/>
              <a:t> </a:t>
            </a:r>
            <a:r>
              <a:rPr lang="ru-RU" sz="2900" dirty="0"/>
              <a:t>и </a:t>
            </a:r>
            <a:r>
              <a:rPr lang="ru-RU" sz="2900" dirty="0" smtClean="0"/>
              <a:t>швейцарской компании </a:t>
            </a:r>
            <a:r>
              <a:rPr lang="de-DE" sz="2900" dirty="0" err="1" smtClean="0"/>
              <a:t>KnowlEdge</a:t>
            </a:r>
            <a:r>
              <a:rPr lang="ru-RU" sz="2900" dirty="0"/>
              <a:t>. </a:t>
            </a:r>
            <a:endParaRPr lang="ru-RU" sz="2900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800" b="1" dirty="0"/>
              <a:t>Партнеры проекта:</a:t>
            </a:r>
            <a:r>
              <a:rPr lang="ru-RU" sz="2800" dirty="0"/>
              <a:t> АО «</a:t>
            </a:r>
            <a:r>
              <a:rPr lang="ru-RU" sz="2800" dirty="0" err="1"/>
              <a:t>Жасыл</a:t>
            </a:r>
            <a:r>
              <a:rPr lang="ru-RU" sz="2800" dirty="0"/>
              <a:t> даму» (МЭГПР РК) и АО «Институт экономических исследований» (МНЭ РК</a:t>
            </a:r>
            <a:r>
              <a:rPr lang="ru-RU" sz="2800" dirty="0" smtClean="0"/>
              <a:t>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800" b="1" dirty="0">
                <a:solidFill>
                  <a:srgbClr val="C00000"/>
                </a:solidFill>
              </a:rPr>
              <a:t>Донор заинтересован в устойчивости результатов проекта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800" b="1" dirty="0">
                <a:solidFill>
                  <a:srgbClr val="C00000"/>
                </a:solidFill>
              </a:rPr>
              <a:t>Разработка СНУР осуществляется с учетом наилучших международных практик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/>
              <a:t>Именно поэтому тесное взаимодействовать со </a:t>
            </a:r>
            <a:r>
              <a:rPr lang="ru-RU" sz="2800" dirty="0" err="1"/>
              <a:t>стейкхолдерами</a:t>
            </a:r>
            <a:r>
              <a:rPr lang="ru-RU" sz="2800" dirty="0"/>
              <a:t> и активное их вовлечение в процесс разработки СНУР является важным и сквозным мероприятием процесса разработки СНУР</a:t>
            </a:r>
            <a:r>
              <a:rPr lang="ru-RU" sz="2800" dirty="0" smtClean="0"/>
              <a:t>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67398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72400" cy="158417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СЦЕНАРИИ ПЕРЕХОДА К НУР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4293096"/>
            <a:ext cx="7772400" cy="15001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Ожидается, что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перечень и описание сценариев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после получения отклика от всех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стейкхолдеров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последующей доработки до конца мая 2020 года должны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быть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утверждены Министерством экологии, геологии и природных ресурсов РК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Меняются критерии инвестиционной привлекательности Казахстана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44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C00000"/>
                </a:solidFill>
              </a:rPr>
              <a:t>Драйвером экономического роста </a:t>
            </a:r>
            <a:r>
              <a:rPr lang="ru-RU" sz="1800" dirty="0" smtClean="0"/>
              <a:t>Казахстана последней четверти века является </a:t>
            </a:r>
            <a:r>
              <a:rPr lang="ru-RU" sz="1800" b="1" dirty="0" smtClean="0">
                <a:solidFill>
                  <a:srgbClr val="C00000"/>
                </a:solidFill>
              </a:rPr>
              <a:t>экспорт природных ресурсов</a:t>
            </a:r>
            <a:r>
              <a:rPr lang="ru-RU" sz="1800" dirty="0" smtClean="0"/>
              <a:t>, те есть участие в </a:t>
            </a:r>
            <a:r>
              <a:rPr lang="ru-RU" sz="1800" b="1" dirty="0" smtClean="0">
                <a:solidFill>
                  <a:srgbClr val="C00000"/>
                </a:solidFill>
              </a:rPr>
              <a:t>международной торговле </a:t>
            </a:r>
            <a:r>
              <a:rPr lang="ru-RU" sz="1800" dirty="0" smtClean="0"/>
              <a:t>сырьевыми и энергоемкими товарами. Приток </a:t>
            </a:r>
            <a:r>
              <a:rPr lang="ru-RU" sz="1800" b="1" dirty="0" smtClean="0">
                <a:solidFill>
                  <a:srgbClr val="C00000"/>
                </a:solidFill>
              </a:rPr>
              <a:t>ПИИ</a:t>
            </a:r>
            <a:r>
              <a:rPr lang="ru-RU" sz="1800" dirty="0" smtClean="0"/>
              <a:t> обусловлен именно </a:t>
            </a:r>
            <a:r>
              <a:rPr lang="ru-RU" sz="1800" b="1" dirty="0" smtClean="0">
                <a:solidFill>
                  <a:srgbClr val="C00000"/>
                </a:solidFill>
              </a:rPr>
              <a:t>привлекательностью природно-сырьевого сектора </a:t>
            </a:r>
            <a:r>
              <a:rPr lang="ru-RU" sz="1800" dirty="0" smtClean="0"/>
              <a:t>Казахстана.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/>
              <a:t>Усиление международной климатической политики может привести к тому, что </a:t>
            </a:r>
            <a:r>
              <a:rPr lang="ru-RU" sz="1800" b="1" dirty="0" smtClean="0">
                <a:solidFill>
                  <a:srgbClr val="C00000"/>
                </a:solidFill>
              </a:rPr>
              <a:t>инвестиции, вливаемые в энергоемкие и ресурсоемкие проекты очень скоро могут превратиться в</a:t>
            </a:r>
            <a:r>
              <a:rPr lang="ru-RU" sz="1800" dirty="0" smtClean="0"/>
              <a:t> неактивные </a:t>
            </a:r>
            <a:r>
              <a:rPr lang="ru-RU" sz="1800" b="1" dirty="0" smtClean="0">
                <a:solidFill>
                  <a:srgbClr val="C00000"/>
                </a:solidFill>
              </a:rPr>
              <a:t>«запертые» </a:t>
            </a:r>
            <a:r>
              <a:rPr lang="ru-RU" sz="1800" b="1" dirty="0">
                <a:solidFill>
                  <a:srgbClr val="C00000"/>
                </a:solidFill>
              </a:rPr>
              <a:t>(</a:t>
            </a:r>
            <a:r>
              <a:rPr lang="en-US" sz="1800" b="1" dirty="0" smtClean="0">
                <a:solidFill>
                  <a:srgbClr val="C00000"/>
                </a:solidFill>
              </a:rPr>
              <a:t>lock-out</a:t>
            </a:r>
            <a:r>
              <a:rPr lang="ru-RU" sz="1800" b="1" dirty="0" smtClean="0">
                <a:solidFill>
                  <a:srgbClr val="C00000"/>
                </a:solidFill>
              </a:rPr>
              <a:t>) активы</a:t>
            </a:r>
            <a:r>
              <a:rPr lang="en-US" sz="1800" dirty="0" smtClean="0"/>
              <a:t>.</a:t>
            </a:r>
            <a:r>
              <a:rPr lang="ru-RU" sz="1800" dirty="0" smtClean="0"/>
              <a:t> Например, ЕС намерен вводить корректирующий пограничный налог на импорт </a:t>
            </a:r>
            <a:r>
              <a:rPr lang="ru-RU" sz="1800" dirty="0" err="1" smtClean="0"/>
              <a:t>углеродоемких</a:t>
            </a:r>
            <a:r>
              <a:rPr lang="ru-RU" sz="1800" dirty="0" smtClean="0"/>
              <a:t> товаров, что </a:t>
            </a:r>
            <a:r>
              <a:rPr lang="ru-RU" sz="1800" b="1" dirty="0" smtClean="0">
                <a:solidFill>
                  <a:srgbClr val="C00000"/>
                </a:solidFill>
              </a:rPr>
              <a:t>приведет к снижению доходов казахстанских экспортеров и государственного бюджета, вызовет снижение и отток ПИИ</a:t>
            </a:r>
            <a:r>
              <a:rPr lang="ru-RU" sz="1800" dirty="0" smtClean="0"/>
              <a:t> из Казахстана, чтобы они </a:t>
            </a:r>
            <a:r>
              <a:rPr lang="ru-RU" sz="1800" dirty="0"/>
              <a:t>не </a:t>
            </a:r>
            <a:r>
              <a:rPr lang="ru-RU" sz="1800" dirty="0" smtClean="0"/>
              <a:t>оказалис</a:t>
            </a:r>
            <a:r>
              <a:rPr lang="ru-RU" sz="1800" dirty="0"/>
              <a:t>ь</a:t>
            </a:r>
            <a:r>
              <a:rPr lang="ru-RU" sz="1800" dirty="0" smtClean="0"/>
              <a:t> «запертыми».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800" dirty="0" smtClean="0"/>
              <a:t>Сокращение доходов государственного бюджета снизит возможность финансирования систем образования, здравоохранения, транспорта, снизится потенциал создания новых рабочих мест и экономического роста. Поэтому необходимо принимать незамедлительные меры. </a:t>
            </a:r>
            <a:r>
              <a:rPr lang="ru-RU" sz="1800" b="1" dirty="0" smtClean="0">
                <a:solidFill>
                  <a:srgbClr val="C00000"/>
                </a:solidFill>
              </a:rPr>
              <a:t>Государство не должно поддерживать инвестиции в </a:t>
            </a:r>
            <a:r>
              <a:rPr lang="ru-RU" sz="1800" b="1" dirty="0" err="1" smtClean="0">
                <a:solidFill>
                  <a:srgbClr val="C00000"/>
                </a:solidFill>
              </a:rPr>
              <a:t>углеродоёмкие</a:t>
            </a:r>
            <a:r>
              <a:rPr lang="ru-RU" sz="1800" b="1" dirty="0" smtClean="0">
                <a:solidFill>
                  <a:srgbClr val="C00000"/>
                </a:solidFill>
              </a:rPr>
              <a:t>, (</a:t>
            </a:r>
            <a:r>
              <a:rPr lang="ru-RU" sz="1800" b="1" dirty="0" err="1" smtClean="0">
                <a:solidFill>
                  <a:srgbClr val="C00000"/>
                </a:solidFill>
              </a:rPr>
              <a:t>топливоёмкие</a:t>
            </a:r>
            <a:r>
              <a:rPr lang="ru-RU" sz="1800" b="1" dirty="0" smtClean="0">
                <a:solidFill>
                  <a:srgbClr val="C00000"/>
                </a:solidFill>
              </a:rPr>
              <a:t>) проекты. Это – дорога к «застрявшим» активам. Государство, поддерживающее такие инвестиции ждут тяжелые экономические проблемы.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Цель СНУР – выработать устойчивость к неопределенностям, что обеспечит минимизацию рисков и оптимизацию экономических выгод.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xmlns="" id="{F8403E8E-92E2-48FB-BBF4-71EB9E019BA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9" y="619553"/>
            <a:ext cx="8567183" cy="505192"/>
          </a:xfrm>
        </p:spPr>
        <p:txBody>
          <a:bodyPr/>
          <a:lstStyle/>
          <a:p>
            <a:r>
              <a:rPr lang="ru-RU" sz="2400" b="0" dirty="0">
                <a:solidFill>
                  <a:srgbClr val="AA236E"/>
                </a:solidFill>
                <a:latin typeface="Calibri" panose="020F0502020204030204" pitchFamily="34" charset="0"/>
              </a:rPr>
              <a:t>Сценарии развития, предлагаемые для </a:t>
            </a:r>
            <a:r>
              <a:rPr lang="ru-RU" sz="2400" b="0" dirty="0" smtClean="0">
                <a:solidFill>
                  <a:srgbClr val="AA236E"/>
                </a:solidFill>
                <a:latin typeface="Calibri" panose="020F0502020204030204" pitchFamily="34" charset="0"/>
              </a:rPr>
              <a:t>разработки СНУР</a:t>
            </a:r>
            <a:endParaRPr lang="de-DE" sz="2400" b="0" dirty="0">
              <a:solidFill>
                <a:srgbClr val="AA236E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62529D83-9185-447E-84C1-82B0B0D3B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68761"/>
            <a:ext cx="8064896" cy="50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85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982" y="146963"/>
            <a:ext cx="8712968" cy="5182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Допущения (предположения) </a:t>
            </a:r>
            <a:r>
              <a:rPr lang="ru-RU" sz="2000" b="1" dirty="0" smtClean="0">
                <a:solidFill>
                  <a:srgbClr val="0070C0"/>
                </a:solidFill>
              </a:rPr>
              <a:t>для сценариев </a:t>
            </a:r>
            <a:r>
              <a:rPr lang="ru-RU" sz="2000" b="1" dirty="0">
                <a:solidFill>
                  <a:srgbClr val="0070C0"/>
                </a:solidFill>
              </a:rPr>
              <a:t>развития международной </a:t>
            </a:r>
            <a:r>
              <a:rPr lang="ru-RU" sz="2000" b="1" dirty="0" smtClean="0">
                <a:solidFill>
                  <a:srgbClr val="0070C0"/>
                </a:solidFill>
              </a:rPr>
              <a:t>климатической политики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36636"/>
              </p:ext>
            </p:extLst>
          </p:nvPr>
        </p:nvGraphicFramePr>
        <p:xfrm>
          <a:off x="251520" y="836711"/>
          <a:ext cx="8784977" cy="5828730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2736304"/>
                <a:gridCol w="4536505"/>
              </a:tblGrid>
              <a:tr h="236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Глобальный_</a:t>
                      </a: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NDC</a:t>
                      </a:r>
                      <a:endParaRPr lang="ru-RU" sz="15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Глобальный_</a:t>
                      </a: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1.5°C</a:t>
                      </a:r>
                      <a:endParaRPr lang="ru-RU" sz="15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</a:tr>
              <a:tr h="5142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Глобальный спрос на нефть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Продолжает расти в течении всего периода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Стабилизируется в период </a:t>
                      </a: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2035-2040 </a:t>
                      </a:r>
                      <a:r>
                        <a:rPr lang="ru-RU" sz="15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6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Цены на </a:t>
                      </a:r>
                      <a:r>
                        <a:rPr lang="ru-RU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нефть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Восстанавливаются до 2025 г. до уровня 2018 г., далее возрастают до конца моделируемого периода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Восстанавливаются до 2025 г., снижаются в период 2025-2035 гг., стабилизируются в долгосрочной перспективе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165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Глобальный спрос на уголь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Восстанавливаются </a:t>
                      </a: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 уровня 2017 года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 потом </a:t>
                      </a:r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(с какого года?) </a:t>
                      </a:r>
                      <a:r>
                        <a:rPr lang="ru-RU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 </a:t>
                      </a: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снижаются до конца моделируемого периода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Быстро снижается по ходу всего периода; в 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2015 г</a:t>
                      </a: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достигнет уровня в 6 раз ниже в сравнении с уровнем, предусмотренным в сценарии «Глобальный_</a:t>
                      </a:r>
                      <a:r>
                        <a:rPr lang="en-GB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NDC</a:t>
                      </a: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»; пик цен был достигнут в 2019 г.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0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Международная система торговли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Будет медленно развиваться, но придерживаясь существующих основных принципов 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Снизится мировой спрос на товары с высокой </a:t>
                      </a:r>
                      <a:r>
                        <a:rPr lang="ru-RU" sz="15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углеродоемкостью</a:t>
                      </a:r>
                      <a:r>
                        <a:rPr lang="ru-RU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 будут налагаться </a:t>
                      </a:r>
                      <a:r>
                        <a:rPr lang="ru-RU" sz="15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санкции </a:t>
                      </a:r>
                      <a:r>
                        <a:rPr lang="ru-RU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крупных мировых загрязнителей атмосферы, что приведет к повышению цен на продукцию экспорта Казахстана или ее квотированию (последняя мера менее вероятна</a:t>
                      </a:r>
                      <a:r>
                        <a:rPr lang="ru-RU" sz="15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246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Глобальные цены на выбросы СО2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 2035 г. достигнут уровня 65 долл. США за тонну СО2-экв., далее стабилизируются 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 2035 г. достигнут уровня 70 долл. США за тонну СО2-экв.,</a:t>
                      </a:r>
                      <a:b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 2040 г. – 90 долл. США;</a:t>
                      </a:r>
                      <a:b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 2050 г. – 130 долл. США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6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Мировые цены на металлы (литий, кобальт, никель)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медленно расти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быстро расти</a:t>
                      </a:r>
                    </a:p>
                  </a:txBody>
                  <a:tcPr marL="67226" marR="67226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17663" y="66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9208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Допущения (предположения) </a:t>
            </a:r>
            <a:r>
              <a:rPr lang="ru-RU" sz="2000" b="1" dirty="0" smtClean="0">
                <a:solidFill>
                  <a:srgbClr val="0070C0"/>
                </a:solidFill>
              </a:rPr>
              <a:t>для сценариев </a:t>
            </a:r>
            <a:r>
              <a:rPr lang="ru-RU" sz="2000" b="1" dirty="0">
                <a:solidFill>
                  <a:srgbClr val="0070C0"/>
                </a:solidFill>
              </a:rPr>
              <a:t>развития внутренней политик</a:t>
            </a:r>
            <a:r>
              <a:rPr lang="ru-RU" sz="2000" b="1" dirty="0"/>
              <a:t>и </a:t>
            </a:r>
            <a:r>
              <a:rPr lang="ru-RU" sz="2000" b="1" dirty="0" smtClean="0"/>
              <a:t>Казахстана </a:t>
            </a:r>
            <a:r>
              <a:rPr lang="ru-RU" sz="2000" b="1" dirty="0"/>
              <a:t>по повышению </a:t>
            </a:r>
            <a:r>
              <a:rPr lang="ru-RU" sz="2000" b="1" dirty="0" smtClean="0"/>
              <a:t>энергоэффективности </a:t>
            </a:r>
            <a:r>
              <a:rPr lang="ru-RU" sz="2000" b="1" dirty="0"/>
              <a:t>и снижению выбросов ПГ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774371"/>
              </p:ext>
            </p:extLst>
          </p:nvPr>
        </p:nvGraphicFramePr>
        <p:xfrm>
          <a:off x="323528" y="1124744"/>
          <a:ext cx="8640961" cy="5588222"/>
        </p:xfrm>
        <a:graphic>
          <a:graphicData uri="http://schemas.openxmlformats.org/drawingml/2006/table">
            <a:tbl>
              <a:tblPr firstRow="1" firstCol="1" bandRow="1"/>
              <a:tblGrid>
                <a:gridCol w="1656184"/>
                <a:gridCol w="1944216"/>
                <a:gridCol w="2376264"/>
                <a:gridCol w="2664297"/>
              </a:tblGrid>
              <a:tr h="359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«Базовый»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«Зеленая экономика»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«Нулевой_баланс_ПГ»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</a:tr>
              <a:tr h="11749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Система торговли квотами на выбросы ПГ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54" marR="50354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Существующая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СТВ сохранится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; уровень цен на выбросы ПГ не будет значительно изменяться 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Система расширится вхождением других предприятий; цены на выбросы ПГ будут расти до 2030 года, далее стабилизируются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Расширенная структура, как в сценарии «Зеленая экономика», но цены на выбросы будут продолжать расти после 2035 года до конца наблюдаемого периода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070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Цена на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выбросы ПГ (напр.,  налог)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для остальной экономики, не входящей в СТВ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касаются предприятий, не входящих в СТВ; </a:t>
                      </a:r>
                      <a:b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влияют прямым путем на домохозяйства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Широкое вовлечение всех участников экономической системы путем установления цены на выбросы ПГ по экономике в целом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Строгий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мониторинг и постоянный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пересмотр 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уровня цены на выбросы ПГ в сторону повышения 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4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Государственные инвестиции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продолжать внедрятся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существующие программы и политика 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Пересмотр всех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программ </a:t>
                      </a: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 их </a:t>
                      </a:r>
                      <a:r>
                        <a:rPr lang="ru-RU" sz="14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перефокусирования</a:t>
                      </a: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по критериям влияния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инвестиций </a:t>
                      </a: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выбросы и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энергопотребление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Привлечение дополнительных инвестиций из доступных доходов бюджета, внутренних и международных кредитов для внедрения широкомасштабной инвестиционной программы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427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Инвестиционная политика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Слабые стимулы инвестирования в повышение энерго-эффективности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Предложение пакета стимулов для инвестиций в энергоэффективность и снижение потребления топлива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Внедрения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программ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«дешевых кредитов» и «налоговых каникул» для стимулирования инвестиций в проекты </a:t>
                      </a:r>
                      <a:r>
                        <a:rPr lang="ru-RU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низкоуглеродного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развития и поглощения углерода</a:t>
                      </a:r>
                    </a:p>
                  </a:txBody>
                  <a:tcPr marL="50354" marR="50354" marT="0" marB="0">
                    <a:lnL w="1270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A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8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Отраслевые </a:t>
            </a:r>
            <a:r>
              <a:rPr lang="ru-RU" sz="2800" dirty="0">
                <a:solidFill>
                  <a:srgbClr val="C00000"/>
                </a:solidFill>
              </a:rPr>
              <a:t>политики и </a:t>
            </a:r>
            <a:r>
              <a:rPr lang="ru-RU" sz="2800" dirty="0" smtClean="0">
                <a:solidFill>
                  <a:srgbClr val="C00000"/>
                </a:solidFill>
              </a:rPr>
              <a:t>меры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2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640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Основным критерием отбора всех политик и мер в СНУР является ОБЕСПЕЧЕНИЕ ЭФФЕКТИВНОГО ИСПОЛЬЗОВАНИЯ ЭНЕРГИИ И РЕСУРСОВ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(«технический принцип»)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dirty="0" smtClean="0"/>
              <a:t>Целью и/или </a:t>
            </a:r>
            <a:r>
              <a:rPr lang="ru-RU" sz="4500" dirty="0"/>
              <a:t>эффектом любой политической меры </a:t>
            </a:r>
            <a:r>
              <a:rPr lang="ru-RU" sz="4500" dirty="0" smtClean="0"/>
              <a:t>СНУР должны </a:t>
            </a:r>
            <a:r>
              <a:rPr lang="ru-RU" sz="4500" dirty="0"/>
              <a:t>быть:</a:t>
            </a:r>
          </a:p>
          <a:p>
            <a:pPr>
              <a:buFont typeface="Wingdings" pitchFamily="2" charset="2"/>
              <a:buChar char="Ø"/>
            </a:pPr>
            <a:r>
              <a:rPr lang="ru-RU" sz="4500" b="1" dirty="0" smtClean="0">
                <a:solidFill>
                  <a:srgbClr val="C00000"/>
                </a:solidFill>
              </a:rPr>
              <a:t>снижение </a:t>
            </a:r>
            <a:r>
              <a:rPr lang="ru-RU" sz="4500" b="1" dirty="0">
                <a:solidFill>
                  <a:srgbClr val="C00000"/>
                </a:solidFill>
              </a:rPr>
              <a:t>энергоемкости в промышленном производстве</a:t>
            </a:r>
            <a:r>
              <a:rPr lang="ru-RU" sz="4500" dirty="0">
                <a:solidFill>
                  <a:srgbClr val="C00000"/>
                </a:solidFill>
              </a:rPr>
              <a:t>, и / или</a:t>
            </a:r>
          </a:p>
          <a:p>
            <a:pPr>
              <a:buFont typeface="Wingdings" pitchFamily="2" charset="2"/>
              <a:buChar char="Ø"/>
            </a:pPr>
            <a:r>
              <a:rPr lang="ru-RU" sz="4500" b="1" dirty="0" smtClean="0">
                <a:solidFill>
                  <a:srgbClr val="C00000"/>
                </a:solidFill>
              </a:rPr>
              <a:t>сокращение </a:t>
            </a:r>
            <a:r>
              <a:rPr lang="ru-RU" sz="4500" b="1" dirty="0">
                <a:solidFill>
                  <a:srgbClr val="C00000"/>
                </a:solidFill>
              </a:rPr>
              <a:t>энергопотребления </a:t>
            </a:r>
            <a:r>
              <a:rPr lang="ru-RU" sz="4500" b="1" dirty="0" smtClean="0">
                <a:solidFill>
                  <a:srgbClr val="C00000"/>
                </a:solidFill>
              </a:rPr>
              <a:t>в домашних хозяйствах</a:t>
            </a:r>
            <a:r>
              <a:rPr lang="ru-RU" sz="4500" b="1" dirty="0" smtClean="0"/>
              <a:t>.</a:t>
            </a:r>
            <a:endParaRPr lang="ru-RU" sz="4500" b="1" dirty="0"/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Например, в СНУР могут быть : </a:t>
            </a:r>
            <a:endParaRPr lang="ru-RU" sz="4500" dirty="0"/>
          </a:p>
          <a:p>
            <a:pPr>
              <a:buFont typeface="Wingdings" pitchFamily="2" charset="2"/>
              <a:buChar char="Ø"/>
            </a:pPr>
            <a:r>
              <a:rPr lang="ru-RU" sz="4500" dirty="0" smtClean="0"/>
              <a:t>Максимальное использование  промышленностью, домохозяйствами и транспортом ВИЭ и их интеграция в общие сети, включая распределенные источники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 smtClean="0"/>
              <a:t>Энергетическая </a:t>
            </a:r>
            <a:r>
              <a:rPr lang="ru-RU" sz="4500" dirty="0"/>
              <a:t>стратегия страны должна включать  развитие теплоснабжения на основе ВИЭ, включая теплоснабжение домохозяйств и малого бизнеса.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 smtClean="0"/>
              <a:t>Выбор </a:t>
            </a:r>
            <a:r>
              <a:rPr lang="ru-RU" sz="4500" dirty="0"/>
              <a:t>технологии – это индивидуальное решение </a:t>
            </a:r>
            <a:r>
              <a:rPr lang="ru-RU" sz="4500" dirty="0" smtClean="0"/>
              <a:t>инвесторов. </a:t>
            </a:r>
            <a:r>
              <a:rPr lang="ru-RU" sz="4500" dirty="0"/>
              <a:t>Но каждое разрешение на строительство или замену капитальных фондов </a:t>
            </a:r>
            <a:r>
              <a:rPr lang="ru-RU" sz="4500" dirty="0" smtClean="0"/>
              <a:t>выдается контролирующими госорганами. Техническое регулирование должно соответствовать  требованиям </a:t>
            </a:r>
            <a:r>
              <a:rPr lang="ru-RU" sz="4500" dirty="0" err="1" smtClean="0"/>
              <a:t>энерго</a:t>
            </a:r>
            <a:r>
              <a:rPr lang="ru-RU" sz="4500" dirty="0" smtClean="0"/>
              <a:t>- и </a:t>
            </a:r>
            <a:r>
              <a:rPr lang="ru-RU" sz="4500" dirty="0" err="1"/>
              <a:t>ресуро</a:t>
            </a:r>
            <a:r>
              <a:rPr lang="ru-RU" sz="4500" dirty="0" err="1" smtClean="0"/>
              <a:t>эффективности</a:t>
            </a:r>
            <a:r>
              <a:rPr lang="ru-RU" sz="4500" dirty="0" smtClean="0"/>
              <a:t>.</a:t>
            </a:r>
            <a:endParaRPr lang="ru-RU" sz="4500" dirty="0"/>
          </a:p>
          <a:p>
            <a:pPr>
              <a:buFont typeface="Wingdings" pitchFamily="2" charset="2"/>
              <a:buChar char="Ø"/>
            </a:pPr>
            <a:r>
              <a:rPr lang="ru-RU" sz="4500" dirty="0" smtClean="0"/>
              <a:t>Государственное </a:t>
            </a:r>
            <a:r>
              <a:rPr lang="ru-RU" sz="4500" dirty="0"/>
              <a:t>финансирование и стимулирование </a:t>
            </a:r>
            <a:r>
              <a:rPr lang="ru-RU" sz="4500" dirty="0" smtClean="0"/>
              <a:t>НИОКР для </a:t>
            </a:r>
            <a:r>
              <a:rPr lang="ru-RU" sz="4500" dirty="0"/>
              <a:t>содействия </a:t>
            </a:r>
            <a:r>
              <a:rPr lang="ru-RU" sz="4500" dirty="0" smtClean="0"/>
              <a:t>ускорению перехода к </a:t>
            </a:r>
            <a:r>
              <a:rPr lang="ru-RU" sz="4500" dirty="0"/>
              <a:t>"зеленым" новым технологиям</a:t>
            </a:r>
            <a:r>
              <a:rPr lang="ru-RU" sz="4500" dirty="0" smtClean="0"/>
              <a:t>.</a:t>
            </a:r>
            <a:endParaRPr lang="ru-RU" sz="4500" dirty="0"/>
          </a:p>
          <a:p>
            <a:pPr>
              <a:buFont typeface="Wingdings" pitchFamily="2" charset="2"/>
              <a:buChar char="Ø"/>
            </a:pPr>
            <a:r>
              <a:rPr lang="ru-RU" sz="4500" dirty="0" smtClean="0"/>
              <a:t>Изучение </a:t>
            </a:r>
            <a:r>
              <a:rPr lang="ru-RU" sz="4500" dirty="0"/>
              <a:t>технологий УХУ (улавливания, использования и хранения углерода).</a:t>
            </a:r>
          </a:p>
          <a:p>
            <a:pPr>
              <a:buFont typeface="Wingdings" pitchFamily="2" charset="2"/>
              <a:buChar char="Ø"/>
            </a:pPr>
            <a:r>
              <a:rPr lang="ru-RU" sz="4500" dirty="0" smtClean="0"/>
              <a:t>Интеграция </a:t>
            </a:r>
            <a:r>
              <a:rPr lang="ru-RU" sz="4500" dirty="0"/>
              <a:t>политики </a:t>
            </a:r>
            <a:r>
              <a:rPr lang="ru-RU" sz="4500" dirty="0" err="1" smtClean="0"/>
              <a:t>митигации</a:t>
            </a:r>
            <a:r>
              <a:rPr lang="ru-RU" sz="4500" dirty="0" smtClean="0"/>
              <a:t> с </a:t>
            </a:r>
            <a:r>
              <a:rPr lang="ru-RU" sz="4500" dirty="0"/>
              <a:t>политикой адаптации к необратимым последствиям изменения климата.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6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64807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«Энергетическая деятельность</a:t>
            </a:r>
            <a:r>
              <a:rPr lang="ru-RU" sz="2000" b="1" dirty="0" smtClean="0">
                <a:solidFill>
                  <a:srgbClr val="C00000"/>
                </a:solidFill>
              </a:rPr>
              <a:t>»: отрасли, сжигающие топливо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68863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400" b="1" dirty="0">
                <a:solidFill>
                  <a:srgbClr val="C00000"/>
                </a:solidFill>
              </a:rPr>
              <a:t>Предварительные пакеты технических и политических решений в рамках </a:t>
            </a:r>
            <a:r>
              <a:rPr lang="ru-RU" sz="1400" b="1" dirty="0" smtClean="0">
                <a:solidFill>
                  <a:srgbClr val="C00000"/>
                </a:solidFill>
              </a:rPr>
              <a:t>государственной политики:</a:t>
            </a:r>
            <a:endParaRPr lang="ru-RU" sz="1400" b="1" dirty="0">
              <a:solidFill>
                <a:srgbClr val="C0000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Электрификация (промышленность, домохозяйства, транспорт и др. сектора должны  переходить от сжигания топлива к использованию электрической и тепловой энергии напрямую от ВИЭ);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/>
              <a:t>Использование </a:t>
            </a:r>
            <a:r>
              <a:rPr lang="ru-RU" sz="1400" dirty="0" smtClean="0"/>
              <a:t>водорода;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Использование </a:t>
            </a:r>
            <a:r>
              <a:rPr lang="ru-RU" sz="1400" dirty="0" err="1" smtClean="0"/>
              <a:t>биотоплива</a:t>
            </a:r>
            <a:r>
              <a:rPr lang="ru-RU" sz="1400" dirty="0" smtClean="0"/>
              <a:t> </a:t>
            </a:r>
            <a:r>
              <a:rPr lang="ru-RU" sz="1400" dirty="0"/>
              <a:t>(</a:t>
            </a:r>
            <a:r>
              <a:rPr lang="ru-RU" sz="1400" dirty="0" smtClean="0"/>
              <a:t>этанола)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/>
              <a:t>Повышение </a:t>
            </a:r>
            <a:r>
              <a:rPr lang="ru-RU" sz="1400" dirty="0" smtClean="0"/>
              <a:t>энергоэффективности;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Циркулярная экономика;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Комбинация </a:t>
            </a:r>
            <a:r>
              <a:rPr lang="ru-RU" sz="1400" dirty="0"/>
              <a:t>мер «зеленой экономики</a:t>
            </a:r>
            <a:r>
              <a:rPr lang="ru-RU" sz="1400" dirty="0" smtClean="0"/>
              <a:t>»;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/>
              <a:t>«1,5°C</a:t>
            </a:r>
            <a:r>
              <a:rPr lang="ru-RU" sz="1400" dirty="0" smtClean="0"/>
              <a:t>» комбинация </a:t>
            </a:r>
            <a:r>
              <a:rPr lang="ru-RU" sz="1400" dirty="0"/>
              <a:t>всех технологий нулевого </a:t>
            </a:r>
            <a:r>
              <a:rPr lang="ru-RU" sz="1400" dirty="0" smtClean="0"/>
              <a:t>баланса;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/>
              <a:t>«1,5°C» + все циклы в экономике </a:t>
            </a:r>
            <a:r>
              <a:rPr lang="ru-RU" sz="1400" dirty="0" smtClean="0"/>
              <a:t>устойчивые.</a:t>
            </a:r>
            <a:endParaRPr lang="ru-RU" sz="1400"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Каждый пакет мер содержит 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Основные драйверы</a:t>
            </a:r>
            <a:r>
              <a:rPr lang="ru-RU" sz="1400" dirty="0"/>
              <a:t>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Цель </a:t>
            </a:r>
            <a:r>
              <a:rPr lang="ru-RU" sz="1400" dirty="0"/>
              <a:t>сокращения выбросов ПГ</a:t>
            </a:r>
            <a:r>
              <a:rPr lang="ru-RU" sz="1400" dirty="0" smtClean="0"/>
              <a:t>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Основные предпосылки;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Генерация электроэнергии;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Обрабатывающая промышленность;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Здания;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Транспорт;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1400" dirty="0" smtClean="0"/>
              <a:t>Другие драйверы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АО «</a:t>
            </a:r>
            <a:r>
              <a:rPr lang="ru-RU" sz="1400" b="1" dirty="0" err="1" smtClean="0">
                <a:solidFill>
                  <a:srgbClr val="C00000"/>
                </a:solidFill>
              </a:rPr>
              <a:t>Жасыл</a:t>
            </a:r>
            <a:r>
              <a:rPr lang="ru-RU" sz="1400" b="1" dirty="0" smtClean="0">
                <a:solidFill>
                  <a:srgbClr val="C00000"/>
                </a:solidFill>
              </a:rPr>
              <a:t> даму» считает бесперспективными для Казахстана пакеты: </a:t>
            </a: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/>
              <a:t>Использование </a:t>
            </a:r>
            <a:r>
              <a:rPr lang="ru-RU" sz="1400" dirty="0" smtClean="0"/>
              <a:t>этанола – рекомендуем заменить на использования биогаза;</a:t>
            </a: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dirty="0" smtClean="0"/>
              <a:t>Использование технологии УХУ – для поглощения можно разводить леса и выращивать водоросли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dirty="0" smtClean="0"/>
              <a:t>А </a:t>
            </a:r>
            <a:r>
              <a:rPr lang="ru-RU" sz="1400" dirty="0"/>
              <a:t>также  АО «</a:t>
            </a:r>
            <a:r>
              <a:rPr lang="ru-RU" sz="1400" dirty="0" err="1"/>
              <a:t>Жасыл</a:t>
            </a:r>
            <a:r>
              <a:rPr lang="ru-RU" sz="1400" dirty="0"/>
              <a:t> даму» считает не целесообразным </a:t>
            </a:r>
            <a:r>
              <a:rPr lang="ru-RU" sz="1400" dirty="0" smtClean="0"/>
              <a:t>строительство АЭС в Казахстане в виду ценовой неконкурентоспособности атомной электрической и </a:t>
            </a:r>
            <a:r>
              <a:rPr lang="ru-RU" sz="1400" dirty="0" err="1" smtClean="0"/>
              <a:t>теплоэнергии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64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dirty="0"/>
              <a:t>Ориентиры развития </a:t>
            </a:r>
            <a:r>
              <a:rPr lang="ru-RU" sz="2000" b="1" dirty="0">
                <a:solidFill>
                  <a:srgbClr val="C00000"/>
                </a:solidFill>
              </a:rPr>
              <a:t>сектора электро- и теплоснабжения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/>
              <a:t>в зависимости от сценария внутренней политики (подлежит пересмотру и проверке)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53857"/>
              </p:ext>
            </p:extLst>
          </p:nvPr>
        </p:nvGraphicFramePr>
        <p:xfrm>
          <a:off x="204308" y="1124744"/>
          <a:ext cx="8832188" cy="5443546"/>
        </p:xfrm>
        <a:graphic>
          <a:graphicData uri="http://schemas.openxmlformats.org/drawingml/2006/table">
            <a:tbl>
              <a:tblPr firstRow="1" firstCol="1" bandRow="1"/>
              <a:tblGrid>
                <a:gridCol w="2174484"/>
                <a:gridCol w="1814245"/>
                <a:gridCol w="2350502"/>
                <a:gridCol w="2492957"/>
              </a:tblGrid>
              <a:tr h="213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«Базовый»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«Зеленая_Экономика»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«Нулевой_баланс_ПГ»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</a:tr>
              <a:tr h="11545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СТВ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 цены на выбросы ПГ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Предприятия сектора, которые до настоящего времени не стали участниками СТВ, не войдут в систему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Все неиндивидуальные электрогенерирующие установки станут участниками СТВ;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Цены на выбросы будут расти до 2030 г. Потом стабилизируются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Широкое участие предприятий сектора, как в сценарии «Зеленая экономика», но цены на выбросы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продолжат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расти после 2035 года до конца наблюдаемого периода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2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Тарифы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электроэнергию и тепло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оставаться низкими для потребителей;</a:t>
                      </a:r>
                      <a:b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«зеленый тариф» для ВИЭ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покрывать все издержки производства и определятся рынком;</a:t>
                      </a:r>
                      <a:b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«зеленый тариф» для ВИЭ будет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продолжаться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Вся энергия, которая будет производиться на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основе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полезных ископаемых, будет облагаться налогом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Электрификация 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Только сегодняшняя политика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Высокий спрос на энергию будет покрываться не за счет угля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ВИЭ обеспечат почти 100 % спрос на электроэнергию в 2050 г.</a:t>
                      </a:r>
                    </a:p>
                  </a:txBody>
                  <a:tcPr marL="50237" marR="50237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ВИЭ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внедряться сегодняшними темпами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усиленно внедряться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8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Переход с угля на природный газ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Быстро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Полный отказ от угля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234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Замена устаревших генераторов новыми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 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Быстро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 2050-го года абсолютная замена всех генераторов, работающих на ископаемых источниках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Повышение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энергоэффективности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Без изменений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Оптимизация системы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обеспечит сбережение энергии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Сохранение всей произвденной энергии путем тесной «синергации секторов» и технологий хранения энергии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56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Внедрение технологий УХУ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будут внедрятся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будут внедряться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полностью покрывать все оставшиеся выбросы ПГ в секторе</a:t>
                      </a:r>
                    </a:p>
                  </a:txBody>
                  <a:tcPr marL="50237" marR="50237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9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7"/>
          </a:xfrm>
        </p:spPr>
        <p:txBody>
          <a:bodyPr>
            <a:normAutofit/>
          </a:bodyPr>
          <a:lstStyle/>
          <a:p>
            <a:r>
              <a:rPr lang="ru-RU" sz="2000" b="1" dirty="0"/>
              <a:t>Ориентиры развития </a:t>
            </a:r>
            <a:r>
              <a:rPr lang="ru-RU" sz="2000" b="1" dirty="0">
                <a:solidFill>
                  <a:srgbClr val="C00000"/>
                </a:solidFill>
              </a:rPr>
              <a:t>сектора зданий </a:t>
            </a:r>
            <a:r>
              <a:rPr lang="ru-RU" sz="2000" b="1" dirty="0"/>
              <a:t>в зависимости от мер внутренней политики (подлежит пересмотру и проверке)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032830"/>
              </p:ext>
            </p:extLst>
          </p:nvPr>
        </p:nvGraphicFramePr>
        <p:xfrm>
          <a:off x="323528" y="1052736"/>
          <a:ext cx="8568951" cy="5302309"/>
        </p:xfrm>
        <a:graphic>
          <a:graphicData uri="http://schemas.openxmlformats.org/drawingml/2006/table">
            <a:tbl>
              <a:tblPr firstRow="1" firstCol="1" bandRow="1"/>
              <a:tblGrid>
                <a:gridCol w="2109676"/>
                <a:gridCol w="2023987"/>
                <a:gridCol w="2236496"/>
                <a:gridCol w="2198792"/>
              </a:tblGrid>
              <a:tr h="212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«Базовый»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«Зеленая_Экономика»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«Нулевой_баланс_ПГ»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</a:tr>
              <a:tr h="8351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Тарифы на электроэнергию и тепло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оставаться низкими для потребителей;</a:t>
                      </a:r>
                      <a:b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«зеленый тариф» для ВИЭ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расти до 2030 года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Энергия,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которая будет производиться на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основе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полезных ископаемых,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будет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облагаться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высоким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налогом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Электрификация зданий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Никакие меры не будут внедряться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Генерация тепла за счет электроэнергии и ВИЭ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ВИЭ обеспечат почти 100 % спрос на электроэнергию в 2050 г.</a:t>
                      </a:r>
                    </a:p>
                  </a:txBody>
                  <a:tcPr marL="54251" marR="54251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75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Использование водорода для энергообеспечения зданий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 внедряется до 2050 года</a:t>
                      </a:r>
                    </a:p>
                  </a:txBody>
                  <a:tcPr marL="54251" marR="54251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3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Использование </a:t>
                      </a:r>
                      <a:r>
                        <a:rPr lang="ru-RU" sz="1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био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-топлива для энергообеспечения зданий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Внедряется медленно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внедряется до 2050 года в проектах, где это экономически выгодно</a:t>
                      </a:r>
                    </a:p>
                  </a:txBody>
                  <a:tcPr marL="54251" marR="54251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87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Переход с угля на природный газ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Быстро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Полный отказ от угля и газа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ВИЭ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внедряться сегодняшними темпами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Будут усиленно внедряться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Большое количесвто индивидуальных установок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263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Замена устаревших генераторов ТЭЦ новыми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 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Быстро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2050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года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замена всех генераторов, работающих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ископаемых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топливах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1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Повышение энергоэффективности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Без изменений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Оптимизация системы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обеспечит сбережение энергии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Сохранение всей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произведенной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энергии путем тесной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синергии секторов </a:t>
                      </a: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 технологий хранения энергии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75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Устойчивые здания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появятся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Незначительная доля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Здания в большей степени устойчивы</a:t>
                      </a:r>
                    </a:p>
                  </a:txBody>
                  <a:tcPr marL="54251" marR="54251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0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492897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Текущее состояние </a:t>
            </a:r>
            <a:r>
              <a:rPr lang="ru-RU" sz="4400" dirty="0" smtClean="0">
                <a:solidFill>
                  <a:srgbClr val="C00000"/>
                </a:solidFill>
              </a:rPr>
              <a:t>ПРОЕКТА</a:t>
            </a:r>
            <a:r>
              <a:rPr lang="ru-RU" sz="3100" dirty="0" smtClean="0">
                <a:solidFill>
                  <a:srgbClr val="C00000"/>
                </a:solidFill>
              </a:rPr>
              <a:t>: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Что сделано?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Что делается?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>
            <a:normAutofit/>
          </a:bodyPr>
          <a:lstStyle/>
          <a:p>
            <a:r>
              <a:rPr lang="ru-RU" sz="2000" b="1" dirty="0"/>
              <a:t>Ориентиры развития </a:t>
            </a:r>
            <a:r>
              <a:rPr lang="ru-RU" sz="2000" b="1" dirty="0">
                <a:solidFill>
                  <a:srgbClr val="C00000"/>
                </a:solidFill>
              </a:rPr>
              <a:t>транспортного сектора </a:t>
            </a:r>
            <a:r>
              <a:rPr lang="ru-RU" sz="2000" b="1" dirty="0"/>
              <a:t>в зависимости от мер внутренней политики (подлежит пересмотру и проверке)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27700"/>
              </p:ext>
            </p:extLst>
          </p:nvPr>
        </p:nvGraphicFramePr>
        <p:xfrm>
          <a:off x="179510" y="1628800"/>
          <a:ext cx="8856985" cy="3929618"/>
        </p:xfrm>
        <a:graphic>
          <a:graphicData uri="http://schemas.openxmlformats.org/drawingml/2006/table">
            <a:tbl>
              <a:tblPr firstRow="1" firstCol="1" bandRow="1"/>
              <a:tblGrid>
                <a:gridCol w="2180590"/>
                <a:gridCol w="2092020"/>
                <a:gridCol w="2311673"/>
                <a:gridCol w="2272702"/>
              </a:tblGrid>
              <a:tr h="3277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«Базовый»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«Зеленая_Экономика»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«Нулевой_баланс_ПГ»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</a:tr>
              <a:tr h="9565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Переход на электро-транспорт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Незначительный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Усиленные меры; расширение инфраструктруры по зарядке электромобилей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Переход большой доли гражданского транспорта на электодвигатели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8443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Использование водорода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Частично для грузовиков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и некоторых легковых коммерческих автомобилей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Усиленное использование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3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Использование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био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-топлива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Предлагается как альтернативное топливо для всех видов транспорта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Широко используется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9565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Повышение энергоэффективности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Медленное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Значительная замена существующего парка автомобильного транспорта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Усиленное перераспределение перевозок – переход на новые виды транспорта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7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Ориентиры успешности перехода </a:t>
            </a:r>
            <a:r>
              <a:rPr lang="ru-RU" sz="2000" b="1" dirty="0" smtClean="0">
                <a:solidFill>
                  <a:srgbClr val="C00000"/>
                </a:solidFill>
              </a:rPr>
              <a:t>обрабатывающей </a:t>
            </a:r>
            <a:r>
              <a:rPr lang="ru-RU" sz="2000" b="1" dirty="0">
                <a:solidFill>
                  <a:srgbClr val="C00000"/>
                </a:solidFill>
              </a:rPr>
              <a:t>промышленности </a:t>
            </a:r>
            <a:r>
              <a:rPr lang="ru-RU" sz="2000" b="1" dirty="0"/>
              <a:t>к </a:t>
            </a:r>
            <a:r>
              <a:rPr lang="ru-RU" sz="2000" b="1" dirty="0" err="1"/>
              <a:t>низкоуглеродному</a:t>
            </a:r>
            <a:r>
              <a:rPr lang="ru-RU" sz="2000" b="1" dirty="0"/>
              <a:t> развитию в зависимости от мер внутренней политики (подлежит пересмотру и проверке)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10830"/>
              </p:ext>
            </p:extLst>
          </p:nvPr>
        </p:nvGraphicFramePr>
        <p:xfrm>
          <a:off x="179512" y="1700809"/>
          <a:ext cx="8712967" cy="4386859"/>
        </p:xfrm>
        <a:graphic>
          <a:graphicData uri="http://schemas.openxmlformats.org/drawingml/2006/table">
            <a:tbl>
              <a:tblPr firstRow="1" firstCol="1" bandRow="1"/>
              <a:tblGrid>
                <a:gridCol w="2362957"/>
                <a:gridCol w="1594473"/>
                <a:gridCol w="2127706"/>
                <a:gridCol w="2627831"/>
              </a:tblGrid>
              <a:tr h="256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«Базовый»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«Зеленая_Экономика»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«Нулевой_баланс_ПГ»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6B"/>
                    </a:solidFill>
                  </a:tcPr>
                </a:tc>
              </a:tr>
              <a:tr h="4984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Электрификация производственных процессов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незначительная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Несколько усиленная электрификация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Электрификация всех процессов, в которых она экономически оправдана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080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Использование водорода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 металлургии, нефтеперерабатывающей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промышленности,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 транспортировке и хранении природного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газа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Широкое использование водорода в производственных процессах, особенно там, где это техлогоически и экономически выгоднее, чем переход на электроэнергию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Использование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биотоплива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Незначительное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Широко используется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Повышение энергоэффективности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Медленное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Значительное повышение энергоэффективности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Достижение максимальной энергоэффективности путем использования самых эффективных имеющихся в наличии технологий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Внедрение промышленных процессов замкнутого цикла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Нет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Умеренные меры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8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Как выбираются сектора для моделирования?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ходе разработки СНУР </a:t>
            </a:r>
            <a:r>
              <a:rPr lang="ru-RU" sz="2000" b="1" dirty="0" smtClean="0">
                <a:solidFill>
                  <a:srgbClr val="C00000"/>
                </a:solidFill>
              </a:rPr>
              <a:t>рассматриваются все сектора - источники выбросов ПГ. </a:t>
            </a:r>
          </a:p>
          <a:p>
            <a:r>
              <a:rPr lang="ru-RU" sz="2000" dirty="0" smtClean="0"/>
              <a:t>Внимание к секторам обусловливается величиной объемов выбросов. Чем больше выбросы, тем больше внимания. </a:t>
            </a:r>
          </a:p>
          <a:p>
            <a:r>
              <a:rPr lang="ru-RU" sz="2000" dirty="0" smtClean="0"/>
              <a:t>Среди них: производство электрической и тепловой энергии, промышленность (с особым фокусом на металлургию, цементную и стекольную промышленность (??? если будут все необходимые данные)), транспорт, здания (домохозяйства), сельское хозяйство, отходы.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13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064896" cy="5419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АО «</a:t>
            </a:r>
            <a:r>
              <a:rPr lang="ru-RU" b="1" dirty="0" err="1">
                <a:solidFill>
                  <a:srgbClr val="C00000"/>
                </a:solidFill>
              </a:rPr>
              <a:t>Жасыл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даму»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приглашает </a:t>
            </a:r>
            <a:r>
              <a:rPr lang="ru-RU" b="1" dirty="0">
                <a:solidFill>
                  <a:srgbClr val="C00000"/>
                </a:solidFill>
              </a:rPr>
              <a:t>все заинтересованные стороны </a:t>
            </a:r>
            <a:r>
              <a:rPr lang="ru-RU" b="1" dirty="0" smtClean="0">
                <a:solidFill>
                  <a:srgbClr val="C00000"/>
                </a:solidFill>
              </a:rPr>
              <a:t>активно </a:t>
            </a:r>
            <a:r>
              <a:rPr lang="ru-RU" b="1" dirty="0">
                <a:solidFill>
                  <a:srgbClr val="C00000"/>
                </a:solidFill>
              </a:rPr>
              <a:t>вовлекаться </a:t>
            </a:r>
            <a:r>
              <a:rPr lang="ru-RU" b="1" dirty="0" smtClean="0">
                <a:solidFill>
                  <a:srgbClr val="C00000"/>
                </a:solidFill>
              </a:rPr>
              <a:t>в процесс </a:t>
            </a:r>
            <a:r>
              <a:rPr lang="ru-RU" b="1" dirty="0">
                <a:solidFill>
                  <a:srgbClr val="C00000"/>
                </a:solidFill>
              </a:rPr>
              <a:t>обсуждения </a:t>
            </a:r>
            <a:r>
              <a:rPr lang="ru-RU" b="1" dirty="0" smtClean="0">
                <a:solidFill>
                  <a:srgbClr val="C00000"/>
                </a:solidFill>
              </a:rPr>
              <a:t>и формирования единого стратегического видения </a:t>
            </a:r>
            <a:r>
              <a:rPr lang="ru-RU" b="1" dirty="0">
                <a:solidFill>
                  <a:srgbClr val="C00000"/>
                </a:solidFill>
              </a:rPr>
              <a:t>сценариев декарбонизации национальной экономики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>
                <a:solidFill>
                  <a:srgbClr val="C00000"/>
                </a:solidFill>
              </a:rPr>
              <a:t>отраслевых политик и </a:t>
            </a:r>
            <a:r>
              <a:rPr lang="ru-RU" b="1" dirty="0" smtClean="0">
                <a:solidFill>
                  <a:srgbClr val="C00000"/>
                </a:solidFill>
              </a:rPr>
              <a:t>мер</a:t>
            </a:r>
            <a:r>
              <a:rPr lang="ru-RU" dirty="0" smtClean="0"/>
              <a:t>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просит </a:t>
            </a:r>
            <a:r>
              <a:rPr lang="ru-RU" dirty="0"/>
              <a:t>оказывать </a:t>
            </a:r>
            <a:r>
              <a:rPr lang="ru-RU" b="1" dirty="0">
                <a:solidFill>
                  <a:srgbClr val="C00000"/>
                </a:solidFill>
              </a:rPr>
              <a:t>помощь в сборе необходимых данных </a:t>
            </a:r>
            <a:r>
              <a:rPr lang="ru-RU" dirty="0"/>
              <a:t>для моделирования текущей ситуации в экономике и будущих сценариев декарбонизации национальной экономики</a:t>
            </a:r>
            <a:r>
              <a:rPr lang="ru-RU" dirty="0" smtClean="0"/>
              <a:t>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Пришлите ваши 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критические замечания и конструктивные предложения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по описанным в первом </a:t>
            </a:r>
            <a:r>
              <a:rPr lang="ru-RU" dirty="0" err="1">
                <a:ea typeface="Calibri"/>
                <a:cs typeface="Times New Roman"/>
              </a:rPr>
              <a:t>драфте</a:t>
            </a:r>
            <a:r>
              <a:rPr lang="ru-RU" dirty="0">
                <a:ea typeface="Calibri"/>
                <a:cs typeface="Times New Roman"/>
              </a:rPr>
              <a:t> СНУР сценариям </a:t>
            </a:r>
            <a:r>
              <a:rPr lang="ru-RU" dirty="0" err="1">
                <a:ea typeface="Calibri"/>
                <a:cs typeface="Times New Roman"/>
              </a:rPr>
              <a:t>низкоуглеродного</a:t>
            </a:r>
            <a:r>
              <a:rPr lang="ru-RU" dirty="0">
                <a:ea typeface="Calibri"/>
                <a:cs typeface="Times New Roman"/>
              </a:rPr>
              <a:t> развития 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до 30 апреля 2020 года на все указанные ниже электронные адреса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rgbClr val="333333"/>
                </a:solidFill>
                <a:ea typeface="Times New Roman"/>
              </a:rPr>
              <a:t>Гульмире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ea typeface="Times New Roman"/>
              </a:rPr>
              <a:t>Исмагуловой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 (</a:t>
            </a:r>
            <a:r>
              <a:rPr lang="ru-RU" u="sng" dirty="0">
                <a:solidFill>
                  <a:srgbClr val="333333"/>
                </a:solidFill>
                <a:ea typeface="Times New Roman"/>
              </a:rPr>
              <a:t>АО «</a:t>
            </a:r>
            <a:r>
              <a:rPr lang="ru-RU" u="sng" dirty="0" err="1">
                <a:solidFill>
                  <a:srgbClr val="333333"/>
                </a:solidFill>
                <a:ea typeface="Times New Roman"/>
              </a:rPr>
              <a:t>Жасыл</a:t>
            </a:r>
            <a:r>
              <a:rPr lang="ru-RU" u="sng" dirty="0">
                <a:solidFill>
                  <a:srgbClr val="333333"/>
                </a:solidFill>
                <a:ea typeface="Times New Roman"/>
              </a:rPr>
              <a:t> даму») </a:t>
            </a:r>
            <a:r>
              <a:rPr lang="en-US" u="sng" dirty="0" err="1">
                <a:solidFill>
                  <a:srgbClr val="0000FF"/>
                </a:solidFill>
                <a:ea typeface="Times New Roman"/>
                <a:hlinkClick r:id="rId2"/>
              </a:rPr>
              <a:t>gismagulova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2"/>
              </a:rPr>
              <a:t>@</a:t>
            </a:r>
            <a:r>
              <a:rPr lang="en-US" u="sng" dirty="0">
                <a:solidFill>
                  <a:srgbClr val="0000FF"/>
                </a:solidFill>
                <a:ea typeface="Times New Roman"/>
                <a:hlinkClick r:id="rId2"/>
              </a:rPr>
              <a:t>inbox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2"/>
              </a:rPr>
              <a:t>.</a:t>
            </a:r>
            <a:r>
              <a:rPr lang="en-US" u="sng" dirty="0" err="1" smtClean="0">
                <a:solidFill>
                  <a:srgbClr val="0000FF"/>
                </a:solidFill>
                <a:ea typeface="Times New Roman"/>
                <a:hlinkClick r:id="rId2"/>
              </a:rPr>
              <a:t>ru</a:t>
            </a:r>
            <a:r>
              <a:rPr lang="ru-RU" u="sng" dirty="0" smtClean="0">
                <a:solidFill>
                  <a:srgbClr val="0000FF"/>
                </a:solidFill>
                <a:ea typeface="Times New Roman"/>
              </a:rPr>
              <a:t> </a:t>
            </a:r>
            <a:endParaRPr lang="ru-RU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ea typeface="Times New Roman"/>
              </a:rPr>
              <a:t>Аиде Алиевой (Департамент климатической политики и зеленых технологий МЭГПР РК) 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3"/>
              </a:rPr>
              <a:t>a.alieva@ecogeo.gov.kz</a:t>
            </a:r>
            <a:endParaRPr lang="ru-RU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rgbClr val="333333"/>
                </a:solidFill>
                <a:ea typeface="Times New Roman"/>
              </a:rPr>
              <a:t>Мурзакуловой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ea typeface="Times New Roman"/>
              </a:rPr>
              <a:t>Жанат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 (GIZ) </a:t>
            </a:r>
            <a:r>
              <a:rPr lang="en-US" u="sng" dirty="0" err="1">
                <a:solidFill>
                  <a:srgbClr val="0000FF"/>
                </a:solidFill>
                <a:ea typeface="Times New Roman"/>
                <a:hlinkClick r:id="rId4"/>
              </a:rPr>
              <a:t>zhanat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4"/>
              </a:rPr>
              <a:t>.</a:t>
            </a:r>
            <a:r>
              <a:rPr lang="en-US" u="sng" dirty="0" err="1">
                <a:solidFill>
                  <a:srgbClr val="0000FF"/>
                </a:solidFill>
                <a:ea typeface="Times New Roman"/>
                <a:hlinkClick r:id="rId4"/>
              </a:rPr>
              <a:t>murzakulova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4"/>
              </a:rPr>
              <a:t>@</a:t>
            </a:r>
            <a:r>
              <a:rPr lang="en-US" u="sng" dirty="0" err="1">
                <a:solidFill>
                  <a:srgbClr val="0000FF"/>
                </a:solidFill>
                <a:ea typeface="Times New Roman"/>
                <a:hlinkClick r:id="rId4"/>
              </a:rPr>
              <a:t>giz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4"/>
              </a:rPr>
              <a:t>.</a:t>
            </a:r>
            <a:r>
              <a:rPr lang="en-US" u="sng" dirty="0" smtClean="0">
                <a:solidFill>
                  <a:srgbClr val="0000FF"/>
                </a:solidFill>
                <a:ea typeface="Times New Roman"/>
                <a:hlinkClick r:id="rId4"/>
              </a:rPr>
              <a:t>de</a:t>
            </a:r>
            <a:r>
              <a:rPr lang="ru-RU" u="sng" dirty="0" smtClean="0">
                <a:solidFill>
                  <a:srgbClr val="0000FF"/>
                </a:solidFill>
                <a:ea typeface="Times New Roman"/>
              </a:rPr>
              <a:t> </a:t>
            </a:r>
            <a:endParaRPr lang="ru-RU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rgbClr val="333333"/>
                </a:solidFill>
                <a:ea typeface="Times New Roman"/>
              </a:rPr>
              <a:t>Йоханнесу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ea typeface="Times New Roman"/>
              </a:rPr>
              <a:t>Шуманну</a:t>
            </a:r>
            <a:r>
              <a:rPr lang="ru-RU" dirty="0">
                <a:solidFill>
                  <a:srgbClr val="333333"/>
                </a:solidFill>
                <a:ea typeface="Times New Roman"/>
              </a:rPr>
              <a:t> (GIZ) </a:t>
            </a:r>
            <a:r>
              <a:rPr lang="en-US" u="sng" dirty="0">
                <a:solidFill>
                  <a:srgbClr val="0000FF"/>
                </a:solidFill>
                <a:ea typeface="Times New Roman"/>
                <a:hlinkClick r:id="rId5"/>
              </a:rPr>
              <a:t>Johannes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5"/>
              </a:rPr>
              <a:t>.</a:t>
            </a:r>
            <a:r>
              <a:rPr lang="en-US" u="sng" dirty="0" err="1">
                <a:solidFill>
                  <a:srgbClr val="0000FF"/>
                </a:solidFill>
                <a:ea typeface="Times New Roman"/>
                <a:hlinkClick r:id="rId5"/>
              </a:rPr>
              <a:t>schumann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5"/>
              </a:rPr>
              <a:t>@</a:t>
            </a:r>
            <a:r>
              <a:rPr lang="en-US" u="sng" dirty="0" err="1">
                <a:solidFill>
                  <a:srgbClr val="0000FF"/>
                </a:solidFill>
                <a:ea typeface="Times New Roman"/>
                <a:hlinkClick r:id="rId5"/>
              </a:rPr>
              <a:t>giz</a:t>
            </a:r>
            <a:r>
              <a:rPr lang="ru-RU" u="sng" dirty="0">
                <a:solidFill>
                  <a:srgbClr val="0000FF"/>
                </a:solidFill>
                <a:ea typeface="Times New Roman"/>
                <a:hlinkClick r:id="rId5"/>
              </a:rPr>
              <a:t>.</a:t>
            </a:r>
            <a:r>
              <a:rPr lang="en-US" u="sng" dirty="0">
                <a:solidFill>
                  <a:srgbClr val="0000FF"/>
                </a:solidFill>
                <a:ea typeface="Times New Roman"/>
                <a:hlinkClick r:id="rId5"/>
              </a:rPr>
              <a:t>de</a:t>
            </a:r>
            <a:r>
              <a:rPr lang="en-US" dirty="0">
                <a:solidFill>
                  <a:srgbClr val="333333"/>
                </a:solidFill>
                <a:ea typeface="Times New Roman"/>
              </a:rPr>
              <a:t> </a:t>
            </a:r>
            <a:endParaRPr lang="ru-RU" dirty="0">
              <a:ea typeface="Times New Roman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При отправлении замечаний и предложений просим давать полную информацию о себе (ФИО, </a:t>
            </a:r>
            <a:r>
              <a:rPr lang="ru-RU" dirty="0" smtClean="0">
                <a:ea typeface="Calibri"/>
                <a:cs typeface="Times New Roman"/>
              </a:rPr>
              <a:t>организация</a:t>
            </a:r>
            <a:r>
              <a:rPr lang="ru-RU" smtClean="0">
                <a:ea typeface="Calibri"/>
                <a:cs typeface="Times New Roman"/>
              </a:rPr>
              <a:t>, занимаемая </a:t>
            </a:r>
            <a:r>
              <a:rPr lang="ru-RU" dirty="0">
                <a:ea typeface="Calibri"/>
                <a:cs typeface="Times New Roman"/>
              </a:rPr>
              <a:t>должность).</a:t>
            </a:r>
          </a:p>
        </p:txBody>
      </p:sp>
    </p:spTree>
    <p:extLst>
      <p:ext uri="{BB962C8B-B14F-4D97-AF65-F5344CB8AC3E}">
        <p14:creationId xmlns:p14="http://schemas.microsoft.com/office/powerpoint/2010/main" val="143235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35">
            <a:extLst>
              <a:ext uri="{FF2B5EF4-FFF2-40B4-BE49-F238E27FC236}">
                <a16:creationId xmlns:a16="http://schemas.microsoft.com/office/drawing/2014/main" xmlns="" id="{4CD598D8-C97F-44C1-943A-DE3611B5034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312344" y="4816515"/>
            <a:ext cx="2520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 dirty="0">
              <a:solidFill>
                <a:srgbClr val="000000"/>
              </a:solidFill>
            </a:endParaRPr>
          </a:p>
        </p:txBody>
      </p:sp>
      <p:sp>
        <p:nvSpPr>
          <p:cNvPr id="101" name="Rectangle 51">
            <a:extLst>
              <a:ext uri="{FF2B5EF4-FFF2-40B4-BE49-F238E27FC236}">
                <a16:creationId xmlns:a16="http://schemas.microsoft.com/office/drawing/2014/main" xmlns="" id="{19300481-EFBE-4E77-A1D6-CECEE23E955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038674" y="2043460"/>
            <a:ext cx="1368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155" name="Rectangle 29">
            <a:extLst>
              <a:ext uri="{FF2B5EF4-FFF2-40B4-BE49-F238E27FC236}">
                <a16:creationId xmlns:a16="http://schemas.microsoft.com/office/drawing/2014/main" xmlns="" id="{E46E4AD7-736A-442E-9EFC-54164085BFE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639648" y="3859941"/>
            <a:ext cx="1512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 dirty="0">
              <a:solidFill>
                <a:srgbClr val="000000"/>
              </a:solidFill>
            </a:endParaRPr>
          </a:p>
        </p:txBody>
      </p:sp>
      <p:sp>
        <p:nvSpPr>
          <p:cNvPr id="157" name="Rectangle 51">
            <a:extLst>
              <a:ext uri="{FF2B5EF4-FFF2-40B4-BE49-F238E27FC236}">
                <a16:creationId xmlns:a16="http://schemas.microsoft.com/office/drawing/2014/main" xmlns="" id="{7D21A0A9-953B-475E-AC80-D994CCEB95F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154034" y="5198040"/>
            <a:ext cx="684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82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356302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4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115185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4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88681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4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511270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48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249788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49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922824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50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715687" y="1245167"/>
            <a:ext cx="680232" cy="24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02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889781" y="2996593"/>
            <a:ext cx="3240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 dirty="0">
              <a:solidFill>
                <a:srgbClr val="000000"/>
              </a:solidFill>
            </a:endParaRPr>
          </a:p>
        </p:txBody>
      </p:sp>
      <p:sp>
        <p:nvSpPr>
          <p:cNvPr id="117" name="Rectangle 51">
            <a:extLst>
              <a:ext uri="{FF2B5EF4-FFF2-40B4-BE49-F238E27FC236}">
                <a16:creationId xmlns:a16="http://schemas.microsoft.com/office/drawing/2014/main" xmlns="" id="{A06DA08E-1237-4442-BE13-B905F610ED16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413523" y="2552543"/>
            <a:ext cx="2880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108" name="Rectangle 35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895341" y="3428705"/>
            <a:ext cx="1728000" cy="28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 dirty="0">
              <a:solidFill>
                <a:srgbClr val="000000"/>
              </a:solidFill>
            </a:endParaRPr>
          </a:p>
        </p:txBody>
      </p:sp>
      <p:sp>
        <p:nvSpPr>
          <p:cNvPr id="74" name="Rectangle 51">
            <a:extLst>
              <a:ext uri="{FF2B5EF4-FFF2-40B4-BE49-F238E27FC236}">
                <a16:creationId xmlns:a16="http://schemas.microsoft.com/office/drawing/2014/main" xmlns="" id="{12FBB0C8-DE6B-4AF7-A4C3-9BFC975019BF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422746" y="4281472"/>
            <a:ext cx="1078239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87" name="Rectangle 51">
            <a:extLst>
              <a:ext uri="{FF2B5EF4-FFF2-40B4-BE49-F238E27FC236}">
                <a16:creationId xmlns:a16="http://schemas.microsoft.com/office/drawing/2014/main" xmlns="" id="{EC305BBE-5338-4F4E-A26B-A7EEBD866DA6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6313615" y="4281472"/>
            <a:ext cx="324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103" name="Rectangle 51">
            <a:extLst>
              <a:ext uri="{FF2B5EF4-FFF2-40B4-BE49-F238E27FC236}">
                <a16:creationId xmlns:a16="http://schemas.microsoft.com/office/drawing/2014/main" xmlns="" id="{DD2A11F5-074F-46F5-AA80-86CEBF30C067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5588085" y="4281472"/>
            <a:ext cx="324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109" name="Rectangle 51">
            <a:extLst>
              <a:ext uri="{FF2B5EF4-FFF2-40B4-BE49-F238E27FC236}">
                <a16:creationId xmlns:a16="http://schemas.microsoft.com/office/drawing/2014/main" xmlns="" id="{57AD7CFF-5FFC-4C10-A9FD-F3BA44FED401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7038047" y="4281472"/>
            <a:ext cx="360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 dirty="0">
              <a:solidFill>
                <a:srgbClr val="000000"/>
              </a:solidFill>
            </a:endParaRPr>
          </a:p>
        </p:txBody>
      </p:sp>
      <p:sp>
        <p:nvSpPr>
          <p:cNvPr id="113" name="Rectangle 51">
            <a:extLst>
              <a:ext uri="{FF2B5EF4-FFF2-40B4-BE49-F238E27FC236}">
                <a16:creationId xmlns:a16="http://schemas.microsoft.com/office/drawing/2014/main" xmlns="" id="{746D6E0F-F0E0-4409-B7FC-E320151A173A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8509067" y="4281472"/>
            <a:ext cx="324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  <p:sp>
        <p:nvSpPr>
          <p:cNvPr id="75" name="Rectangle 2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32250" y="1947067"/>
            <a:ext cx="2000305" cy="36360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rIns="0" bIns="91440"/>
          <a:lstStyle/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Подготовка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разработки стратегии</a:t>
            </a: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Определение стратегического видения</a:t>
            </a:r>
            <a:endParaRPr lang="en-US" sz="1200" dirty="0">
              <a:solidFill>
                <a:srgbClr val="000000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Разработка сценариев</a:t>
            </a:r>
            <a:endParaRPr lang="en-US" sz="1200" dirty="0">
              <a:solidFill>
                <a:srgbClr val="000000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Разработка модели</a:t>
            </a: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Моделирование сценариев </a:t>
            </a: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Вовлечение </a:t>
            </a:r>
            <a:r>
              <a:rPr lang="ru-RU" sz="1200" dirty="0" err="1">
                <a:solidFill>
                  <a:srgbClr val="000000"/>
                </a:solidFill>
              </a:rPr>
              <a:t>заинте-ресованных</a:t>
            </a:r>
            <a:r>
              <a:rPr lang="ru-RU" sz="1200" dirty="0">
                <a:solidFill>
                  <a:srgbClr val="000000"/>
                </a:solidFill>
              </a:rPr>
              <a:t> сторон</a:t>
            </a: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Анализ потенциальных экономических структур</a:t>
            </a:r>
            <a:endParaRPr lang="en-US" sz="1200" dirty="0">
              <a:solidFill>
                <a:srgbClr val="000000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6E6452"/>
              </a:buClr>
            </a:pPr>
            <a:r>
              <a:rPr lang="ru-RU" sz="1200" dirty="0">
                <a:solidFill>
                  <a:srgbClr val="000000"/>
                </a:solidFill>
              </a:rPr>
              <a:t>Свод стратегии</a:t>
            </a:r>
          </a:p>
          <a:p>
            <a:pPr indent="-34290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6E6452"/>
              </a:buClr>
            </a:pPr>
            <a:endParaRPr lang="en-US" sz="1400" dirty="0">
              <a:solidFill>
                <a:srgbClr val="000000"/>
              </a:solidFill>
            </a:endParaRPr>
          </a:p>
          <a:p>
            <a:pPr indent="-34290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6E6452"/>
              </a:buClr>
            </a:pP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77" name="Rectangle 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79767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Июн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78" name="Line 5"/>
          <p:cNvSpPr>
            <a:spLocks noChangeShapeType="1"/>
          </p:cNvSpPr>
          <p:nvPr>
            <p:custDataLst>
              <p:tags r:id="rId22"/>
            </p:custDataLst>
          </p:nvPr>
        </p:nvSpPr>
        <p:spPr bwMode="gray">
          <a:xfrm>
            <a:off x="84769" y="5584201"/>
            <a:ext cx="862590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79" name="Rectangle 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4769" y="1472604"/>
            <a:ext cx="2271535" cy="506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Мероприятия</a:t>
            </a:r>
            <a:r>
              <a:rPr lang="en-US" altLang="ko-KR" sz="1200" b="1" dirty="0">
                <a:solidFill>
                  <a:srgbClr val="000000"/>
                </a:solidFill>
                <a:ea typeface="Gulim" pitchFamily="34" charset="-127"/>
              </a:rPr>
              <a:t>      </a:t>
            </a:r>
            <a:r>
              <a:rPr lang="ru-RU" altLang="ko-KR" sz="1200" b="1" dirty="0">
                <a:solidFill>
                  <a:srgbClr val="000000"/>
                </a:solidFill>
                <a:ea typeface="Gulim" pitchFamily="34" charset="-127"/>
              </a:rPr>
              <a:t> Месяц</a:t>
            </a:r>
            <a:endParaRPr lang="en-US" altLang="ko-KR" sz="12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80" name="Line 7"/>
          <p:cNvSpPr>
            <a:spLocks noChangeShapeType="1"/>
          </p:cNvSpPr>
          <p:nvPr>
            <p:custDataLst>
              <p:tags r:id="rId24"/>
            </p:custDataLst>
          </p:nvPr>
        </p:nvSpPr>
        <p:spPr bwMode="gray">
          <a:xfrm flipV="1">
            <a:off x="110806" y="1656657"/>
            <a:ext cx="862590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81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gray">
          <a:xfrm>
            <a:off x="84769" y="1937340"/>
            <a:ext cx="8625909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83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740812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Июл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84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3101857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Авг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85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3462901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Сен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86" name="Rectangle 1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3823944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Окт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88" name="Rectangle 15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4184989" y="1666874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Ноя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89" name="Rectangle 16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546035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Дек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0" name="Rectangle 17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4907079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Янв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2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5268124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Фев</a:t>
            </a: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	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3" name="Rectangle 20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5629167" y="1666874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Мар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4" name="Rectangle 21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990212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Апр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5" name="Rectangle 22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6351257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Май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6" name="Rectangle 23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6712302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Июн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7" name="Rectangle 24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7073345" y="1666874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Июл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8" name="Rectangle 25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7393253" y="1670462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28" name="Line 5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051144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29" name="Line 5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689208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0" name="Line 5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405411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1" name="Line 60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511270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2" name="Line 6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138560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3" name="Line 6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876311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4" name="Line 6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937690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5" name="Line 6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564980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 dirty="0">
              <a:solidFill>
                <a:srgbClr val="999999"/>
              </a:solidFill>
            </a:endParaRPr>
          </a:p>
        </p:txBody>
      </p:sp>
      <p:sp>
        <p:nvSpPr>
          <p:cNvPr id="136" name="Line 6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302731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7" name="Line 6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6635561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400921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39" name="Line 68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7028210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40" name="Line 69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7765961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42" name="Line 7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776587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 dirty="0">
              <a:solidFill>
                <a:srgbClr val="999999"/>
              </a:solidFill>
            </a:endParaRPr>
          </a:p>
        </p:txBody>
      </p:sp>
      <p:sp>
        <p:nvSpPr>
          <p:cNvPr id="143" name="Line 72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026914" y="1672855"/>
            <a:ext cx="0" cy="378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44" name="Line 7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227547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56"/>
            </p:custDataLst>
          </p:nvPr>
        </p:nvSpPr>
        <p:spPr bwMode="gray">
          <a:xfrm>
            <a:off x="6371498" y="1454572"/>
            <a:ext cx="680232" cy="221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>
                <a:solidFill>
                  <a:srgbClr val="000000"/>
                </a:solidFill>
                <a:ea typeface="Gulim" pitchFamily="34" charset="-127"/>
              </a:rPr>
              <a:t>2020</a:t>
            </a:r>
          </a:p>
        </p:txBody>
      </p:sp>
      <p:sp>
        <p:nvSpPr>
          <p:cNvPr id="70" name="Rectangle 9"/>
          <p:cNvSpPr>
            <a:spLocks noChangeArrowheads="1"/>
          </p:cNvSpPr>
          <p:nvPr>
            <p:custDataLst>
              <p:tags r:id="rId57"/>
            </p:custDataLst>
          </p:nvPr>
        </p:nvSpPr>
        <p:spPr bwMode="gray">
          <a:xfrm>
            <a:off x="3302507" y="1443800"/>
            <a:ext cx="680232" cy="221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>
                <a:solidFill>
                  <a:srgbClr val="000000"/>
                </a:solidFill>
                <a:ea typeface="Gulim" pitchFamily="34" charset="-127"/>
              </a:rPr>
              <a:t>2019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9C72ADB-D1C5-49D7-AE2C-A5E427F62706}"/>
              </a:ext>
            </a:extLst>
          </p:cNvPr>
          <p:cNvGrpSpPr/>
          <p:nvPr/>
        </p:nvGrpSpPr>
        <p:grpSpPr>
          <a:xfrm>
            <a:off x="5019270" y="5645937"/>
            <a:ext cx="1188000" cy="421483"/>
            <a:chOff x="5019270" y="5752945"/>
            <a:chExt cx="1188000" cy="421483"/>
          </a:xfrm>
        </p:grpSpPr>
        <p:sp>
          <p:nvSpPr>
            <p:cNvPr id="119" name="AutoShape 4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>
              <a:off x="5548122" y="5752945"/>
              <a:ext cx="141108" cy="1472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200" b="1">
                <a:solidFill>
                  <a:srgbClr val="FFFFFF"/>
                </a:solidFill>
              </a:endParaRPr>
            </a:p>
          </p:txBody>
        </p:sp>
        <p:sp>
          <p:nvSpPr>
            <p:cNvPr id="73" name="Rectangle 47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>
              <a:off x="5019270" y="5920180"/>
              <a:ext cx="1188000" cy="254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6E6452"/>
                </a:buClr>
              </a:pPr>
              <a:r>
                <a:rPr lang="ru-RU" altLang="ko-KR" sz="900" b="1" dirty="0">
                  <a:solidFill>
                    <a:srgbClr val="000000"/>
                  </a:solidFill>
                  <a:ea typeface="Gulim" pitchFamily="34" charset="-127"/>
                </a:rPr>
                <a:t>Отчет о целях и путях трансформации</a:t>
              </a:r>
              <a:endParaRPr lang="en-US" altLang="ko-KR" sz="900" b="1" dirty="0">
                <a:solidFill>
                  <a:srgbClr val="000000"/>
                </a:solidFill>
                <a:ea typeface="Gulim" pitchFamily="34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6E6452"/>
                </a:buClr>
              </a:pPr>
              <a:endParaRPr lang="en-US" altLang="ko-KR" sz="900" b="1" dirty="0">
                <a:solidFill>
                  <a:srgbClr val="000000"/>
                </a:solidFill>
                <a:ea typeface="Gulim" pitchFamily="34" charset="-127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8CB70ADC-6732-49F9-A388-4F734600066B}"/>
              </a:ext>
            </a:extLst>
          </p:cNvPr>
          <p:cNvGrpSpPr/>
          <p:nvPr/>
        </p:nvGrpSpPr>
        <p:grpSpPr>
          <a:xfrm>
            <a:off x="8379036" y="5634785"/>
            <a:ext cx="828000" cy="868675"/>
            <a:chOff x="8379036" y="5741794"/>
            <a:chExt cx="828000" cy="868674"/>
          </a:xfrm>
        </p:grpSpPr>
        <p:sp>
          <p:nvSpPr>
            <p:cNvPr id="120" name="Rectangle 4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>
              <a:off x="8379036" y="5917010"/>
              <a:ext cx="828000" cy="6934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6E6452"/>
                </a:buClr>
              </a:pPr>
              <a:r>
                <a:rPr lang="ru-RU" altLang="ko-KR" sz="900" b="1" dirty="0">
                  <a:solidFill>
                    <a:srgbClr val="000000"/>
                  </a:solidFill>
                  <a:ea typeface="Gulim" pitchFamily="34" charset="-127"/>
                </a:rPr>
                <a:t>Стратегия передана</a:t>
              </a:r>
              <a:endParaRPr lang="en-US" altLang="ko-KR" sz="900" b="1" dirty="0">
                <a:solidFill>
                  <a:srgbClr val="000000"/>
                </a:solidFill>
                <a:ea typeface="Gulim" pitchFamily="34" charset="-127"/>
              </a:endParaRPr>
            </a:p>
          </p:txBody>
        </p:sp>
        <p:sp>
          <p:nvSpPr>
            <p:cNvPr id="125" name="AutoShape 46">
              <a:extLst>
                <a:ext uri="{FF2B5EF4-FFF2-40B4-BE49-F238E27FC236}">
                  <a16:creationId xmlns:a16="http://schemas.microsoft.com/office/drawing/2014/main" xmlns="" id="{9564EF29-05A4-4B39-AE39-9F79BB4FBC90}"/>
                </a:ext>
              </a:extLst>
            </p:cNvPr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>
              <a:off x="8775001" y="5741794"/>
              <a:ext cx="141108" cy="1472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200" b="1">
                <a:solidFill>
                  <a:srgbClr val="FFFFFF"/>
                </a:solidFill>
              </a:endParaRPr>
            </a:p>
          </p:txBody>
        </p:sp>
      </p:grpSp>
      <p:sp>
        <p:nvSpPr>
          <p:cNvPr id="127" name="Rectangle 24">
            <a:extLst>
              <a:ext uri="{FF2B5EF4-FFF2-40B4-BE49-F238E27FC236}">
                <a16:creationId xmlns:a16="http://schemas.microsoft.com/office/drawing/2014/main" xmlns="" id="{85F3372C-D623-4D2E-B1EB-B5F8B53D669C}"/>
              </a:ext>
            </a:extLst>
          </p:cNvPr>
          <p:cNvSpPr>
            <a:spLocks noChangeArrowheads="1"/>
          </p:cNvSpPr>
          <p:nvPr>
            <p:custDataLst>
              <p:tags r:id="rId58"/>
            </p:custDataLst>
          </p:nvPr>
        </p:nvSpPr>
        <p:spPr bwMode="gray">
          <a:xfrm>
            <a:off x="7434388" y="1670462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Авг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51" name="Rectangle 4">
            <a:extLst>
              <a:ext uri="{FF2B5EF4-FFF2-40B4-BE49-F238E27FC236}">
                <a16:creationId xmlns:a16="http://schemas.microsoft.com/office/drawing/2014/main" xmlns="" id="{8ADC05C4-F638-4EFB-89BF-2BBCCCF2078B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2018722" y="1666874"/>
            <a:ext cx="311359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Май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54" name="Line 57">
            <a:extLst>
              <a:ext uri="{FF2B5EF4-FFF2-40B4-BE49-F238E27FC236}">
                <a16:creationId xmlns:a16="http://schemas.microsoft.com/office/drawing/2014/main" xmlns="" id="{358A9308-023C-4ED0-BFB1-8CEBD1A24843}"/>
              </a:ext>
            </a:extLst>
          </p:cNvPr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347247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91" name="Rectangle 24">
            <a:extLst>
              <a:ext uri="{FF2B5EF4-FFF2-40B4-BE49-F238E27FC236}">
                <a16:creationId xmlns:a16="http://schemas.microsoft.com/office/drawing/2014/main" xmlns="" id="{A2ED129F-B41C-46B9-897C-9CF86D316C9F}"/>
              </a:ext>
            </a:extLst>
          </p:cNvPr>
          <p:cNvSpPr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7795432" y="1666874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Сен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99" name="Rectangle 24">
            <a:extLst>
              <a:ext uri="{FF2B5EF4-FFF2-40B4-BE49-F238E27FC236}">
                <a16:creationId xmlns:a16="http://schemas.microsoft.com/office/drawing/2014/main" xmlns="" id="{10128FE0-BF4B-4D6E-9209-EED7369FA297}"/>
              </a:ext>
            </a:extLst>
          </p:cNvPr>
          <p:cNvSpPr>
            <a:spLocks noChangeArrowheads="1"/>
          </p:cNvSpPr>
          <p:nvPr>
            <p:custDataLst>
              <p:tags r:id="rId62"/>
            </p:custDataLst>
          </p:nvPr>
        </p:nvSpPr>
        <p:spPr bwMode="gray">
          <a:xfrm>
            <a:off x="8156476" y="1666874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ko-KR" sz="1000" b="1" dirty="0" err="1">
                <a:solidFill>
                  <a:srgbClr val="000000"/>
                </a:solidFill>
                <a:ea typeface="Gulim" pitchFamily="34" charset="-127"/>
              </a:rPr>
              <a:t>Окт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04" name="Rectangle 24">
            <a:extLst>
              <a:ext uri="{FF2B5EF4-FFF2-40B4-BE49-F238E27FC236}">
                <a16:creationId xmlns:a16="http://schemas.microsoft.com/office/drawing/2014/main" xmlns="" id="{6DEE9E0E-A5F9-4659-A2C4-128C25B9AD37}"/>
              </a:ext>
            </a:extLst>
          </p:cNvPr>
          <p:cNvSpPr>
            <a:spLocks noChangeArrowheads="1"/>
          </p:cNvSpPr>
          <p:nvPr>
            <p:custDataLst>
              <p:tags r:id="rId63"/>
            </p:custDataLst>
          </p:nvPr>
        </p:nvSpPr>
        <p:spPr bwMode="gray">
          <a:xfrm>
            <a:off x="8425693" y="1666874"/>
            <a:ext cx="311358" cy="25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>
                <a:solidFill>
                  <a:srgbClr val="000000"/>
                </a:solidFill>
                <a:ea typeface="Gulim" pitchFamily="34" charset="-127"/>
              </a:rPr>
              <a:t> </a:t>
            </a:r>
            <a:r>
              <a:rPr lang="ru-RU" altLang="ko-KR" sz="1000" b="1" dirty="0">
                <a:solidFill>
                  <a:srgbClr val="000000"/>
                </a:solidFill>
                <a:ea typeface="Gulim" pitchFamily="34" charset="-127"/>
              </a:rPr>
              <a:t>Ноя-Дек</a:t>
            </a:r>
            <a:endParaRPr lang="en-US" altLang="ko-KR" sz="1000" b="1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114" name="Line 67">
            <a:extLst>
              <a:ext uri="{FF2B5EF4-FFF2-40B4-BE49-F238E27FC236}">
                <a16:creationId xmlns:a16="http://schemas.microsoft.com/office/drawing/2014/main" xmlns="" id="{C62F5C9F-A305-4317-BF83-6E5918BAE8A0}"/>
              </a:ext>
            </a:extLst>
          </p:cNvPr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140730" y="1669787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16" name="Line 69">
            <a:extLst>
              <a:ext uri="{FF2B5EF4-FFF2-40B4-BE49-F238E27FC236}">
                <a16:creationId xmlns:a16="http://schemas.microsoft.com/office/drawing/2014/main" xmlns="" id="{08F92939-5D85-4EA1-BB65-28CE65A13E5E}"/>
              </a:ext>
            </a:extLst>
          </p:cNvPr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8505771" y="1937339"/>
            <a:ext cx="0" cy="3600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21" name="Line 67">
            <a:extLst>
              <a:ext uri="{FF2B5EF4-FFF2-40B4-BE49-F238E27FC236}">
                <a16:creationId xmlns:a16="http://schemas.microsoft.com/office/drawing/2014/main" xmlns="" id="{92DA8625-D750-4213-A86B-AD58D1E419A6}"/>
              </a:ext>
            </a:extLst>
          </p:cNvPr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8838115" y="1689239"/>
            <a:ext cx="0" cy="385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D86C8AD-C085-44A9-A504-77A9C7153557}"/>
              </a:ext>
            </a:extLst>
          </p:cNvPr>
          <p:cNvGrpSpPr/>
          <p:nvPr/>
        </p:nvGrpSpPr>
        <p:grpSpPr>
          <a:xfrm>
            <a:off x="2588914" y="5642224"/>
            <a:ext cx="1656000" cy="438181"/>
            <a:chOff x="2666738" y="5772956"/>
            <a:chExt cx="1656000" cy="438181"/>
          </a:xfrm>
        </p:grpSpPr>
        <p:sp>
          <p:nvSpPr>
            <p:cNvPr id="126" name="AutoShape 46">
              <a:extLst>
                <a:ext uri="{FF2B5EF4-FFF2-40B4-BE49-F238E27FC236}">
                  <a16:creationId xmlns:a16="http://schemas.microsoft.com/office/drawing/2014/main" xmlns="" id="{E9C9FD94-9C2D-4DFE-B50C-9BBF9AB1C522}"/>
                </a:ext>
              </a:extLst>
            </p:cNvPr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>
              <a:off x="3427824" y="5772956"/>
              <a:ext cx="141108" cy="1472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200" b="1">
                <a:solidFill>
                  <a:srgbClr val="FFFFFF"/>
                </a:solidFill>
              </a:endParaRPr>
            </a:p>
          </p:txBody>
        </p:sp>
        <p:sp>
          <p:nvSpPr>
            <p:cNvPr id="141" name="Rectangle 47">
              <a:extLst>
                <a:ext uri="{FF2B5EF4-FFF2-40B4-BE49-F238E27FC236}">
                  <a16:creationId xmlns:a16="http://schemas.microsoft.com/office/drawing/2014/main" xmlns="" id="{9F254800-B063-4A79-AFE2-E4C4024C832F}"/>
                </a:ext>
              </a:extLst>
            </p:cNvPr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>
              <a:off x="2666738" y="5930460"/>
              <a:ext cx="1656000" cy="2806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6E6452"/>
                </a:buClr>
              </a:pPr>
              <a:r>
                <a:rPr lang="ru-RU" altLang="ko-KR" sz="900" b="1" dirty="0">
                  <a:solidFill>
                    <a:srgbClr val="000000"/>
                  </a:solidFill>
                  <a:ea typeface="Gulim" pitchFamily="34" charset="-127"/>
                </a:rPr>
                <a:t>Отчет о моделях, данных и заинтересованных сторонах</a:t>
              </a:r>
              <a:endParaRPr lang="en-US" altLang="ko-KR" sz="900" b="1" dirty="0">
                <a:solidFill>
                  <a:srgbClr val="000000"/>
                </a:solidFill>
                <a:ea typeface="Gulim" pitchFamily="34" charset="-127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CD5DB17-57C4-4968-82AE-0C9C36B6DE3B}"/>
              </a:ext>
            </a:extLst>
          </p:cNvPr>
          <p:cNvGrpSpPr/>
          <p:nvPr/>
        </p:nvGrpSpPr>
        <p:grpSpPr>
          <a:xfrm>
            <a:off x="5988788" y="5632965"/>
            <a:ext cx="1404000" cy="421483"/>
            <a:chOff x="5988788" y="5739972"/>
            <a:chExt cx="1404000" cy="421483"/>
          </a:xfrm>
        </p:grpSpPr>
        <p:sp>
          <p:nvSpPr>
            <p:cNvPr id="110" name="AutoShape 46">
              <a:extLst>
                <a:ext uri="{FF2B5EF4-FFF2-40B4-BE49-F238E27FC236}">
                  <a16:creationId xmlns:a16="http://schemas.microsoft.com/office/drawing/2014/main" xmlns="" id="{84AD9A3C-53B8-47A1-8A4A-6930345B46E6}"/>
                </a:ext>
              </a:extLst>
            </p:cNvPr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>
              <a:off x="6605198" y="5739972"/>
              <a:ext cx="141108" cy="1472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200" b="1">
                <a:solidFill>
                  <a:srgbClr val="FFFFFF"/>
                </a:solidFill>
              </a:endParaRPr>
            </a:p>
          </p:txBody>
        </p:sp>
        <p:sp>
          <p:nvSpPr>
            <p:cNvPr id="112" name="Rectangle 47">
              <a:extLst>
                <a:ext uri="{FF2B5EF4-FFF2-40B4-BE49-F238E27FC236}">
                  <a16:creationId xmlns:a16="http://schemas.microsoft.com/office/drawing/2014/main" xmlns="" id="{C68233F3-42FD-4C74-A103-B0BDB4C1C8E5}"/>
                </a:ext>
              </a:extLst>
            </p:cNvPr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>
              <a:off x="5988788" y="5907207"/>
              <a:ext cx="1404000" cy="254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6E6452"/>
                </a:buClr>
              </a:pPr>
              <a:r>
                <a:rPr lang="ru-RU" altLang="ko-KR" sz="900" b="1" dirty="0">
                  <a:solidFill>
                    <a:srgbClr val="000000"/>
                  </a:solidFill>
                  <a:ea typeface="Gulim" pitchFamily="34" charset="-127"/>
                </a:rPr>
                <a:t>Модели переданы ИЭИ и </a:t>
              </a:r>
              <a:r>
                <a:rPr lang="ru-RU" altLang="ko-KR" sz="900" b="1" dirty="0" err="1">
                  <a:solidFill>
                    <a:srgbClr val="000000"/>
                  </a:solidFill>
                  <a:ea typeface="Gulim" pitchFamily="34" charset="-127"/>
                </a:rPr>
                <a:t>Жасыл</a:t>
              </a:r>
              <a:r>
                <a:rPr lang="ru-RU" altLang="ko-KR" sz="900" b="1" dirty="0">
                  <a:solidFill>
                    <a:srgbClr val="000000"/>
                  </a:solidFill>
                  <a:ea typeface="Gulim" pitchFamily="34" charset="-127"/>
                </a:rPr>
                <a:t> Даму и отчет проекта сценариев</a:t>
              </a:r>
              <a:endParaRPr lang="en-US" altLang="ko-KR" sz="900" b="1" dirty="0">
                <a:solidFill>
                  <a:srgbClr val="000000"/>
                </a:solidFill>
                <a:ea typeface="Gulim" pitchFamily="34" charset="-127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9F91F66-6DC0-4DFB-A074-C9DB5A822071}"/>
              </a:ext>
            </a:extLst>
          </p:cNvPr>
          <p:cNvGrpSpPr/>
          <p:nvPr/>
        </p:nvGrpSpPr>
        <p:grpSpPr>
          <a:xfrm>
            <a:off x="7493328" y="5639449"/>
            <a:ext cx="1080000" cy="421483"/>
            <a:chOff x="7493328" y="5746457"/>
            <a:chExt cx="1080000" cy="421483"/>
          </a:xfrm>
        </p:grpSpPr>
        <p:sp>
          <p:nvSpPr>
            <p:cNvPr id="122" name="AutoShape 46">
              <a:extLst>
                <a:ext uri="{FF2B5EF4-FFF2-40B4-BE49-F238E27FC236}">
                  <a16:creationId xmlns:a16="http://schemas.microsoft.com/office/drawing/2014/main" xmlns="" id="{D0E925A9-E5E2-4D6E-820A-A719D97A2505}"/>
                </a:ext>
              </a:extLst>
            </p:cNvPr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8061103" y="5746457"/>
              <a:ext cx="141108" cy="1472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200" b="1">
                <a:solidFill>
                  <a:srgbClr val="FFFFFF"/>
                </a:solidFill>
              </a:endParaRPr>
            </a:p>
          </p:txBody>
        </p:sp>
        <p:sp>
          <p:nvSpPr>
            <p:cNvPr id="123" name="Rectangle 47">
              <a:extLst>
                <a:ext uri="{FF2B5EF4-FFF2-40B4-BE49-F238E27FC236}">
                  <a16:creationId xmlns:a16="http://schemas.microsoft.com/office/drawing/2014/main" xmlns="" id="{43EF7090-BEA0-4E74-BB89-3257CC8AFBB8}"/>
                </a:ext>
              </a:extLst>
            </p:cNvPr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7493328" y="5913692"/>
              <a:ext cx="1080000" cy="254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6E6452"/>
                </a:buClr>
              </a:pPr>
              <a:r>
                <a:rPr lang="ru-RU" altLang="ko-KR" sz="900" b="1" dirty="0">
                  <a:solidFill>
                    <a:srgbClr val="000000"/>
                  </a:solidFill>
                  <a:ea typeface="Gulim" pitchFamily="34" charset="-127"/>
                </a:rPr>
                <a:t>Сценарии моделированы и согласованы</a:t>
              </a:r>
              <a:endParaRPr lang="en-US" altLang="ko-KR" sz="900" b="1" dirty="0">
                <a:solidFill>
                  <a:srgbClr val="000000"/>
                </a:solidFill>
                <a:ea typeface="Gulim" pitchFamily="34" charset="-127"/>
              </a:endParaRPr>
            </a:p>
          </p:txBody>
        </p:sp>
      </p:grpSp>
      <p:sp>
        <p:nvSpPr>
          <p:cNvPr id="100" name="Заголовок 1">
            <a:extLst>
              <a:ext uri="{FF2B5EF4-FFF2-40B4-BE49-F238E27FC236}">
                <a16:creationId xmlns:a16="http://schemas.microsoft.com/office/drawing/2014/main" xmlns="" id="{34262CF9-1E34-46B4-83DB-A0761E46C14A}"/>
              </a:ext>
            </a:extLst>
          </p:cNvPr>
          <p:cNvSpPr txBox="1">
            <a:spLocks/>
          </p:cNvSpPr>
          <p:nvPr/>
        </p:nvSpPr>
        <p:spPr bwMode="auto">
          <a:xfrm>
            <a:off x="496495" y="1118153"/>
            <a:ext cx="8336567" cy="42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</a:rPr>
              <a:t>План проектной деятельности по </a:t>
            </a:r>
            <a:r>
              <a:rPr lang="ru-RU" b="1" dirty="0">
                <a:solidFill>
                  <a:srgbClr val="C80F0F"/>
                </a:solidFill>
              </a:rPr>
              <a:t>разработке СНУР</a:t>
            </a:r>
          </a:p>
        </p:txBody>
      </p:sp>
      <p:sp>
        <p:nvSpPr>
          <p:cNvPr id="106" name="Rectangle 51">
            <a:extLst>
              <a:ext uri="{FF2B5EF4-FFF2-40B4-BE49-F238E27FC236}">
                <a16:creationId xmlns:a16="http://schemas.microsoft.com/office/drawing/2014/main" xmlns="" id="{E53D7DEC-32FF-4301-9C27-D7FC49104021}"/>
              </a:ext>
            </a:extLst>
          </p:cNvPr>
          <p:cNvSpPr>
            <a:spLocks noChangeArrowheads="1"/>
          </p:cNvSpPr>
          <p:nvPr>
            <p:custDataLst>
              <p:tags r:id="rId67"/>
            </p:custDataLst>
          </p:nvPr>
        </p:nvSpPr>
        <p:spPr bwMode="gray">
          <a:xfrm>
            <a:off x="7774108" y="4281472"/>
            <a:ext cx="360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 dirty="0">
              <a:solidFill>
                <a:srgbClr val="000000"/>
              </a:solidFill>
            </a:endParaRPr>
          </a:p>
        </p:txBody>
      </p:sp>
      <p:sp>
        <p:nvSpPr>
          <p:cNvPr id="111" name="Rectangle 51">
            <a:extLst>
              <a:ext uri="{FF2B5EF4-FFF2-40B4-BE49-F238E27FC236}">
                <a16:creationId xmlns:a16="http://schemas.microsoft.com/office/drawing/2014/main" xmlns="" id="{E5527B7D-BA87-43B5-9D84-AE79CA9F4C6C}"/>
              </a:ext>
            </a:extLst>
          </p:cNvPr>
          <p:cNvSpPr>
            <a:spLocks noChangeArrowheads="1"/>
          </p:cNvSpPr>
          <p:nvPr>
            <p:custDataLst>
              <p:tags r:id="rId68"/>
            </p:custDataLst>
          </p:nvPr>
        </p:nvSpPr>
        <p:spPr bwMode="gray">
          <a:xfrm>
            <a:off x="4903907" y="4281472"/>
            <a:ext cx="324000" cy="288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tIns="91440" bIns="9144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9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Что получит Казахстан от </a:t>
            </a:r>
            <a:r>
              <a:rPr lang="ru-RU" dirty="0" smtClean="0">
                <a:solidFill>
                  <a:srgbClr val="C00000"/>
                </a:solidFill>
              </a:rPr>
              <a:t>проекта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</a:t>
            </a:r>
            <a:r>
              <a:rPr lang="ru-RU" sz="2800" dirty="0">
                <a:solidFill>
                  <a:srgbClr val="C00000"/>
                </a:solidFill>
              </a:rPr>
              <a:t>конечном итоге</a:t>
            </a:r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Ожидаемые долгосрочные эффекты от реализации проекта  (польза для Казахстана)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54461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В </a:t>
            </a:r>
            <a:r>
              <a:rPr lang="ru-RU" sz="3400" b="1" dirty="0">
                <a:solidFill>
                  <a:srgbClr val="C00000"/>
                </a:solidFill>
              </a:rPr>
              <a:t>конце мая должна состояться передача </a:t>
            </a:r>
            <a:r>
              <a:rPr lang="ru-RU" sz="3400" b="1" dirty="0" smtClean="0">
                <a:solidFill>
                  <a:srgbClr val="C00000"/>
                </a:solidFill>
              </a:rPr>
              <a:t>моделей</a:t>
            </a:r>
            <a:r>
              <a:rPr lang="ru-RU" sz="3400" dirty="0" smtClean="0"/>
              <a:t> партнерам проекта.</a:t>
            </a:r>
          </a:p>
          <a:p>
            <a:pPr marL="0" lvl="0" indent="0">
              <a:buNone/>
            </a:pPr>
            <a:endParaRPr lang="ru-RU" sz="3400" dirty="0" smtClean="0">
              <a:solidFill>
                <a:srgbClr val="C00000"/>
              </a:solidFill>
              <a:cs typeface="Times New Roman"/>
            </a:endParaRPr>
          </a:p>
          <a:p>
            <a:pPr marL="0" lvl="0" indent="0">
              <a:buNone/>
            </a:pPr>
            <a:r>
              <a:rPr lang="ru-RU" sz="3400" b="1" dirty="0" smtClean="0">
                <a:solidFill>
                  <a:srgbClr val="C00000"/>
                </a:solidFill>
                <a:cs typeface="Times New Roman"/>
              </a:rPr>
              <a:t>Сотрудники </a:t>
            </a:r>
            <a:r>
              <a:rPr lang="ru-RU" sz="3400" b="1" dirty="0">
                <a:solidFill>
                  <a:srgbClr val="C00000"/>
                </a:solidFill>
                <a:cs typeface="Times New Roman"/>
              </a:rPr>
              <a:t>АО «</a:t>
            </a:r>
            <a:r>
              <a:rPr lang="ru-RU" sz="3400" b="1" dirty="0" err="1">
                <a:solidFill>
                  <a:srgbClr val="C00000"/>
                </a:solidFill>
                <a:cs typeface="Times New Roman"/>
              </a:rPr>
              <a:t>Жасыл</a:t>
            </a:r>
            <a:r>
              <a:rPr lang="ru-RU" sz="3400" b="1" dirty="0">
                <a:solidFill>
                  <a:srgbClr val="C00000"/>
                </a:solidFill>
                <a:cs typeface="Times New Roman"/>
              </a:rPr>
              <a:t> даму</a:t>
            </a:r>
            <a:r>
              <a:rPr lang="ru-RU" sz="3400" b="1" dirty="0" smtClean="0">
                <a:solidFill>
                  <a:srgbClr val="C00000"/>
                </a:solidFill>
                <a:cs typeface="Times New Roman"/>
              </a:rPr>
              <a:t>»</a:t>
            </a:r>
            <a:r>
              <a:rPr lang="ru-RU" sz="3400" b="1" dirty="0">
                <a:solidFill>
                  <a:srgbClr val="C00000"/>
                </a:solidFill>
                <a:cs typeface="Times New Roman"/>
              </a:rPr>
              <a:t> и </a:t>
            </a:r>
            <a:r>
              <a:rPr lang="ru-RU" sz="3400" b="1" dirty="0" smtClean="0">
                <a:solidFill>
                  <a:srgbClr val="C00000"/>
                </a:solidFill>
                <a:cs typeface="Times New Roman"/>
              </a:rPr>
              <a:t>АО </a:t>
            </a:r>
            <a:r>
              <a:rPr lang="ru-RU" sz="3400" b="1" dirty="0">
                <a:solidFill>
                  <a:srgbClr val="C00000"/>
                </a:solidFill>
                <a:cs typeface="Times New Roman"/>
              </a:rPr>
              <a:t>«Институт экономических исследований» </a:t>
            </a:r>
            <a:r>
              <a:rPr lang="ru-RU" sz="3400" b="1" dirty="0" smtClean="0">
                <a:solidFill>
                  <a:srgbClr val="C00000"/>
                </a:solidFill>
                <a:cs typeface="Times New Roman"/>
              </a:rPr>
              <a:t>будут </a:t>
            </a:r>
            <a:r>
              <a:rPr lang="ru-RU" sz="3400" b="1" dirty="0">
                <a:solidFill>
                  <a:srgbClr val="C00000"/>
                </a:solidFill>
                <a:cs typeface="Times New Roman"/>
              </a:rPr>
              <a:t>обучены </a:t>
            </a:r>
            <a:r>
              <a:rPr lang="ru-RU" sz="3400" dirty="0" smtClean="0">
                <a:cs typeface="Times New Roman"/>
              </a:rPr>
              <a:t>работать </a:t>
            </a:r>
            <a:r>
              <a:rPr lang="ru-RU" sz="3400" dirty="0">
                <a:cs typeface="Times New Roman"/>
              </a:rPr>
              <a:t>с </a:t>
            </a:r>
            <a:r>
              <a:rPr lang="ru-RU" sz="3400" dirty="0" smtClean="0">
                <a:cs typeface="Times New Roman"/>
              </a:rPr>
              <a:t>моделями и </a:t>
            </a:r>
            <a:r>
              <a:rPr lang="ru-RU" sz="3400" dirty="0">
                <a:cs typeface="Times New Roman"/>
              </a:rPr>
              <a:t>интерпретировать результаты для </a:t>
            </a:r>
            <a:r>
              <a:rPr lang="ru-RU" sz="3400" dirty="0" smtClean="0">
                <a:cs typeface="Times New Roman"/>
              </a:rPr>
              <a:t> того, чтобы  после завершения проекта оказывать экспертную поддержку Правительству РК  в пересмотре </a:t>
            </a:r>
            <a:r>
              <a:rPr lang="ru-RU" sz="3400" dirty="0">
                <a:cs typeface="Times New Roman"/>
              </a:rPr>
              <a:t>и </a:t>
            </a:r>
            <a:r>
              <a:rPr lang="ru-RU" sz="3400" dirty="0" smtClean="0">
                <a:cs typeface="Times New Roman"/>
              </a:rPr>
              <a:t>обновлении </a:t>
            </a:r>
            <a:r>
              <a:rPr lang="en-US" sz="3400" dirty="0">
                <a:cs typeface="Times New Roman"/>
              </a:rPr>
              <a:t>NDC</a:t>
            </a:r>
            <a:r>
              <a:rPr lang="ru-RU" sz="3400" dirty="0">
                <a:cs typeface="Times New Roman"/>
              </a:rPr>
              <a:t>  и </a:t>
            </a:r>
            <a:r>
              <a:rPr lang="ru-RU" sz="3400" dirty="0" smtClean="0">
                <a:cs typeface="Times New Roman"/>
              </a:rPr>
              <a:t>СНУР (</a:t>
            </a:r>
            <a:r>
              <a:rPr lang="ru-RU" sz="3400" dirty="0">
                <a:cs typeface="Times New Roman"/>
              </a:rPr>
              <a:t>каждые 5 лет) 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3400" dirty="0" smtClean="0"/>
              <a:t>Будут переданы:</a:t>
            </a:r>
          </a:p>
          <a:p>
            <a:pPr marL="228600" lvl="0" indent="-228600">
              <a:spcBef>
                <a:spcPts val="0"/>
              </a:spcBef>
              <a:buAutoNum type="arabicParenR"/>
              <a:defRPr/>
            </a:pP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Оптимизационная энергетическая </a:t>
            </a:r>
            <a:r>
              <a:rPr lang="ru-RU" sz="3400" b="1" dirty="0">
                <a:solidFill>
                  <a:srgbClr val="C00000"/>
                </a:solidFill>
                <a:ea typeface="Times New Roman"/>
                <a:cs typeface="Times New Roman"/>
              </a:rPr>
              <a:t>модель </a:t>
            </a:r>
            <a:r>
              <a:rPr lang="en-US" sz="3400" b="1" dirty="0">
                <a:solidFill>
                  <a:srgbClr val="C00000"/>
                </a:solidFill>
                <a:ea typeface="Times New Roman"/>
                <a:cs typeface="Times New Roman"/>
              </a:rPr>
              <a:t>TIMES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,</a:t>
            </a:r>
            <a:r>
              <a:rPr lang="en-US" sz="34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которая охватывает все ключевые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секторы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экономики, сжигающие топливо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с фокусом на те, что вносят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весомый вклад в национальные выбросы ПГ;</a:t>
            </a:r>
          </a:p>
          <a:p>
            <a:pPr marL="228600" lvl="0" indent="-228600">
              <a:spcBef>
                <a:spcPts val="0"/>
              </a:spcBef>
              <a:buAutoNum type="arabicParenR"/>
              <a:defRPr/>
            </a:pPr>
            <a:r>
              <a:rPr lang="ru-RU" sz="3400" b="1" dirty="0">
                <a:solidFill>
                  <a:srgbClr val="C00000"/>
                </a:solidFill>
                <a:ea typeface="Times New Roman"/>
                <a:cs typeface="Times New Roman"/>
              </a:rPr>
              <a:t>модель </a:t>
            </a:r>
            <a:r>
              <a:rPr lang="en-US" sz="3400" b="1" dirty="0">
                <a:solidFill>
                  <a:srgbClr val="C00000"/>
                </a:solidFill>
                <a:ea typeface="Times New Roman"/>
                <a:cs typeface="Times New Roman"/>
              </a:rPr>
              <a:t>System </a:t>
            </a:r>
            <a:r>
              <a:rPr lang="en-US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Dynamics</a:t>
            </a: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(</a:t>
            </a:r>
            <a:r>
              <a:rPr lang="en-US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SD</a:t>
            </a: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)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для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4 наиболее чувствительных к воздействию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изменения климата секторов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(угледобывающей отрасли, автотранспорта, сектора отопления зданий и сельского хозяйства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) будет оценивать влияние предлагаемых политик на экономические, экологические и социальные параметры развития этих отраслей и страны;</a:t>
            </a:r>
            <a:endParaRPr lang="ru-RU" sz="3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28600" lvl="0" indent="-228600">
              <a:spcBef>
                <a:spcPts val="0"/>
              </a:spcBef>
              <a:buAutoNum type="arabicParenR"/>
              <a:defRPr/>
            </a:pPr>
            <a:r>
              <a:rPr lang="ru-RU" sz="3400" b="1" dirty="0">
                <a:solidFill>
                  <a:srgbClr val="C00000"/>
                </a:solidFill>
                <a:ea typeface="Times New Roman"/>
                <a:cs typeface="Times New Roman"/>
              </a:rPr>
              <a:t>макроэкономическая </a:t>
            </a: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динамическая модель </a:t>
            </a:r>
            <a:r>
              <a:rPr lang="en-US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CGE</a:t>
            </a: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будет позволять имитировать воздействие различных политик на основные экономические параметры развития и выбранные социальные и экологические.</a:t>
            </a:r>
            <a:endParaRPr lang="ru-RU" sz="3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28600" lvl="0" indent="-228600">
              <a:spcBef>
                <a:spcPts val="0"/>
              </a:spcBef>
              <a:buAutoNum type="arabicParenR"/>
              <a:defRPr/>
            </a:pP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Гибридная модель </a:t>
            </a:r>
            <a:r>
              <a:rPr lang="en-US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IAM</a:t>
            </a:r>
            <a:r>
              <a:rPr lang="ru-RU" sz="34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которая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будет создана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на базе динамической модели </a:t>
            </a:r>
            <a:r>
              <a:rPr lang="en-US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CGE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 путем ее линкования с моделями </a:t>
            </a:r>
            <a:r>
              <a:rPr lang="en-US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TIMES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 и </a:t>
            </a:r>
            <a:r>
              <a:rPr lang="en-US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SD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.</a:t>
            </a:r>
            <a:endParaRPr lang="ru-RU" sz="3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28600" lvl="0" indent="-228600">
              <a:spcBef>
                <a:spcPts val="0"/>
              </a:spcBef>
              <a:buAutoNum type="arabicParenR"/>
              <a:defRPr/>
            </a:pP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Результаты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моделирования сценариев НУР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будут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внесены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в </a:t>
            </a:r>
            <a:r>
              <a:rPr lang="ru-RU" sz="3400" b="1" dirty="0">
                <a:solidFill>
                  <a:srgbClr val="C00000"/>
                </a:solidFill>
                <a:ea typeface="Times New Roman"/>
                <a:cs typeface="Times New Roman"/>
              </a:rPr>
              <a:t>интерактивную информационную панель </a:t>
            </a:r>
            <a:r>
              <a:rPr lang="en-US" sz="3400" b="1" dirty="0">
                <a:solidFill>
                  <a:srgbClr val="C00000"/>
                </a:solidFill>
                <a:ea typeface="Times New Roman"/>
                <a:cs typeface="Times New Roman"/>
              </a:rPr>
              <a:t>Dashboard</a:t>
            </a:r>
            <a:r>
              <a:rPr lang="ru-RU" sz="3400" b="1" dirty="0">
                <a:solidFill>
                  <a:prstClr val="black"/>
                </a:solidFill>
                <a:ea typeface="Times New Roman"/>
                <a:cs typeface="Times New Roman"/>
              </a:rPr>
              <a:t>, </a:t>
            </a:r>
            <a:r>
              <a:rPr lang="ru-RU" sz="3400" dirty="0">
                <a:solidFill>
                  <a:prstClr val="black"/>
                </a:solidFill>
                <a:ea typeface="Times New Roman"/>
                <a:cs typeface="Times New Roman"/>
              </a:rPr>
              <a:t>которая создается для мониторинга реализации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СНУР и удобства работы со </a:t>
            </a:r>
            <a:r>
              <a:rPr lang="ru-RU" sz="34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стейкхолдерами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. </a:t>
            </a:r>
            <a:endParaRPr lang="ru-RU" sz="3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ru-RU" sz="34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К концу ноября </a:t>
            </a:r>
            <a:r>
              <a:rPr lang="en-US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GIZ </a:t>
            </a: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планирует передать </a:t>
            </a:r>
            <a:r>
              <a:rPr lang="ru-RU" sz="3400" b="1" dirty="0">
                <a:solidFill>
                  <a:srgbClr val="C00000"/>
                </a:solidFill>
                <a:ea typeface="Times New Roman"/>
                <a:cs typeface="Times New Roman"/>
              </a:rPr>
              <a:t>Казахстану </a:t>
            </a:r>
            <a:r>
              <a:rPr lang="ru-RU" sz="34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СНУР</a:t>
            </a:r>
            <a:r>
              <a:rPr lang="ru-RU" sz="34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, 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разработанный на основе достигнутого  </a:t>
            </a:r>
            <a:r>
              <a:rPr lang="ru-RU" sz="34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стейкхолдерами</a:t>
            </a:r>
            <a:r>
              <a:rPr lang="ru-RU" sz="3400" dirty="0" smtClean="0">
                <a:solidFill>
                  <a:prstClr val="black"/>
                </a:solidFill>
                <a:ea typeface="Times New Roman"/>
                <a:cs typeface="Times New Roman"/>
              </a:rPr>
              <a:t> консенсуса</a:t>
            </a:r>
            <a:r>
              <a:rPr lang="ru-RU" sz="3400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0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5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a typeface="+mn-ea"/>
                <a:cs typeface="+mn-cs"/>
              </a:rPr>
              <a:t>Что </a:t>
            </a:r>
            <a:r>
              <a:rPr lang="ru-RU" sz="2800" dirty="0">
                <a:solidFill>
                  <a:srgbClr val="C00000"/>
                </a:solidFill>
                <a:ea typeface="+mn-ea"/>
                <a:cs typeface="+mn-cs"/>
              </a:rPr>
              <a:t>будет представлять собой </a:t>
            </a:r>
            <a:r>
              <a:rPr lang="ru-RU" dirty="0" smtClean="0">
                <a:solidFill>
                  <a:srgbClr val="C00000"/>
                </a:solidFill>
                <a:ea typeface="+mn-ea"/>
                <a:cs typeface="+mn-cs"/>
              </a:rPr>
              <a:t>СНУР</a:t>
            </a:r>
            <a:br>
              <a:rPr lang="ru-RU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800" dirty="0" smtClean="0">
                <a:solidFill>
                  <a:srgbClr val="C00000"/>
                </a:solidFill>
                <a:ea typeface="+mn-ea"/>
                <a:cs typeface="+mn-cs"/>
              </a:rPr>
              <a:t>в </a:t>
            </a:r>
            <a:r>
              <a:rPr lang="ru-RU" sz="2800" dirty="0">
                <a:solidFill>
                  <a:srgbClr val="C00000"/>
                </a:solidFill>
                <a:ea typeface="+mn-ea"/>
                <a:cs typeface="+mn-cs"/>
              </a:rPr>
              <a:t>конце </a:t>
            </a:r>
            <a:r>
              <a:rPr lang="ru-RU" sz="2800" dirty="0" smtClean="0">
                <a:solidFill>
                  <a:srgbClr val="C00000"/>
                </a:solidFill>
                <a:ea typeface="+mn-ea"/>
                <a:cs typeface="+mn-cs"/>
              </a:rPr>
              <a:t>года?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7216BFE-C902-4F31-9578-29726165A8EB}"/>
              </a:ext>
            </a:extLst>
          </p:cNvPr>
          <p:cNvGrpSpPr/>
          <p:nvPr/>
        </p:nvGrpSpPr>
        <p:grpSpPr>
          <a:xfrm>
            <a:off x="562920" y="2111400"/>
            <a:ext cx="7851506" cy="4328314"/>
            <a:chOff x="562920" y="2111399"/>
            <a:chExt cx="5604057" cy="4328315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xmlns="" id="{EA327311-8629-41AE-A616-AE5414BD1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77" y="2111399"/>
              <a:ext cx="5313600" cy="412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xmlns="" id="{FF0B730A-3447-4F23-92D6-5EBE36DF9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800" y="2153556"/>
              <a:ext cx="5313600" cy="412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xmlns="" id="{EF8FABCE-9E96-41D5-833A-BB5B78A3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24" y="2185982"/>
              <a:ext cx="5313600" cy="412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xmlns="" id="{E08DB5A2-D38B-4C74-BD90-D6DB0873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18" y="2237865"/>
              <a:ext cx="5313600" cy="4125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7152DC3F-DF49-47F3-ADE3-23561048C6E1}"/>
                </a:ext>
              </a:extLst>
            </p:cNvPr>
            <p:cNvSpPr/>
            <p:nvPr/>
          </p:nvSpPr>
          <p:spPr>
            <a:xfrm>
              <a:off x="562920" y="2281908"/>
              <a:ext cx="5312586" cy="4157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600"/>
                </a:spcAft>
                <a:buSzPct val="150000"/>
              </a:pPr>
              <a:r>
                <a:rPr lang="ru-RU" sz="1750" b="1" dirty="0">
                  <a:solidFill>
                    <a:srgbClr val="C00000"/>
                  </a:solidFill>
                </a:rPr>
                <a:t>Оглавление</a:t>
              </a:r>
            </a:p>
            <a:p>
              <a:pPr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600"/>
                </a:spcAft>
                <a:buSzPct val="150000"/>
              </a:pPr>
              <a:r>
                <a:rPr lang="ru-RU" sz="900" b="1" dirty="0">
                  <a:solidFill>
                    <a:srgbClr val="C00000"/>
                  </a:solidFill>
                </a:rPr>
                <a:t>*******************************************************************************************************************************************************************</a:t>
              </a:r>
              <a:endParaRPr lang="ru-RU" dirty="0">
                <a:solidFill>
                  <a:srgbClr val="000000"/>
                </a:solidFill>
              </a:endParaRP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Международный климатический режим………………………………………...</a:t>
              </a: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 smtClean="0">
                  <a:solidFill>
                    <a:srgbClr val="000000"/>
                  </a:solidFill>
                </a:rPr>
                <a:t>Стратегическое видение</a:t>
              </a:r>
              <a:r>
                <a:rPr lang="ru-RU" sz="1600" dirty="0">
                  <a:solidFill>
                    <a:srgbClr val="000000"/>
                  </a:solidFill>
                </a:rPr>
                <a:t>: куда, почему, каким образом</a:t>
              </a:r>
              <a:r>
                <a:rPr lang="ru-RU" sz="1600" dirty="0" smtClean="0">
                  <a:solidFill>
                    <a:srgbClr val="000000"/>
                  </a:solidFill>
                </a:rPr>
                <a:t>?.............................</a:t>
              </a:r>
              <a:endParaRPr lang="ru-RU" sz="1600" dirty="0">
                <a:solidFill>
                  <a:srgbClr val="000000"/>
                </a:solidFill>
              </a:endParaRP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 smtClean="0">
                  <a:solidFill>
                    <a:srgbClr val="000000"/>
                  </a:solidFill>
                </a:rPr>
                <a:t>Вызовы и возможности ………………………………………………………….</a:t>
              </a:r>
              <a:endParaRPr lang="ru-RU" sz="1600" dirty="0">
                <a:solidFill>
                  <a:srgbClr val="000000"/>
                </a:solidFill>
              </a:endParaRP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Секторы: выбросы, потенциал снижения выбросов ПГ, цели, политические инструменты, сценарии…………………………………………..</a:t>
              </a: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Взаимосвязь с адаптацией к </a:t>
              </a:r>
              <a:r>
                <a:rPr lang="ru-RU" sz="1600" dirty="0" smtClean="0">
                  <a:solidFill>
                    <a:srgbClr val="000000"/>
                  </a:solidFill>
                </a:rPr>
                <a:t>последствиям изменения климата</a:t>
              </a:r>
              <a:r>
                <a:rPr lang="ru-RU" sz="1600" dirty="0">
                  <a:solidFill>
                    <a:srgbClr val="000000"/>
                  </a:solidFill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</a:rPr>
                <a:t>………….</a:t>
              </a:r>
              <a:endParaRPr lang="ru-RU" sz="1600" dirty="0">
                <a:solidFill>
                  <a:srgbClr val="000000"/>
                </a:solidFill>
              </a:endParaRP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Зеленое финансирование и инвестиции………………………………………..</a:t>
              </a: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Справедливый переход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ru-RU" sz="1600" dirty="0">
                  <a:solidFill>
                    <a:srgbClr val="000000"/>
                  </a:solidFill>
                </a:rPr>
                <a:t>и создание рабочих мест……………………………</a:t>
              </a: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Стимулирование исследований и инноваций………………………………….</a:t>
              </a: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Образование…………………………………………………………………………</a:t>
              </a:r>
            </a:p>
            <a:p>
              <a:pPr marL="285750" indent="-285750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500"/>
                </a:spcAft>
                <a:buSzPct val="150000"/>
                <a:buFontTx/>
                <a:buBlip>
                  <a:blip r:embed="rId3"/>
                </a:buBlip>
              </a:pPr>
              <a:r>
                <a:rPr lang="ru-RU" sz="1600" dirty="0">
                  <a:solidFill>
                    <a:srgbClr val="000000"/>
                  </a:solidFill>
                </a:rPr>
                <a:t>Мониторинг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ru-RU" sz="1600" dirty="0">
                  <a:solidFill>
                    <a:srgbClr val="000000"/>
                  </a:solidFill>
                </a:rPr>
                <a:t>и оценка</a:t>
              </a:r>
              <a:r>
                <a:rPr lang="en-US" sz="1600" dirty="0">
                  <a:solidFill>
                    <a:srgbClr val="000000"/>
                  </a:solidFill>
                </a:rPr>
                <a:t>, </a:t>
              </a:r>
              <a:r>
                <a:rPr lang="ru-RU" sz="1600" dirty="0">
                  <a:solidFill>
                    <a:srgbClr val="000000"/>
                  </a:solidFill>
                </a:rPr>
                <a:t>пересмотр и обновление………………………………</a:t>
              </a:r>
            </a:p>
          </p:txBody>
        </p:sp>
      </p:grpSp>
      <p:sp>
        <p:nvSpPr>
          <p:cNvPr id="8" name="Скругленный прямоугольник 36">
            <a:extLst>
              <a:ext uri="{FF2B5EF4-FFF2-40B4-BE49-F238E27FC236}">
                <a16:creationId xmlns:a16="http://schemas.microsoft.com/office/drawing/2014/main" xmlns="" id="{7A33D29C-BA99-4B01-9CA0-8B6DD79A1B0D}"/>
              </a:ext>
            </a:extLst>
          </p:cNvPr>
          <p:cNvSpPr/>
          <p:nvPr/>
        </p:nvSpPr>
        <p:spPr bwMode="auto">
          <a:xfrm>
            <a:off x="453964" y="1563600"/>
            <a:ext cx="8510524" cy="7158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В </a:t>
            </a:r>
            <a:r>
              <a:rPr lang="ru-RU" sz="1400" dirty="0">
                <a:solidFill>
                  <a:srgbClr val="000000"/>
                </a:solidFill>
              </a:rPr>
              <a:t>соответствии с наилучшими международными практиками рекомендуются следующие </a:t>
            </a:r>
            <a:r>
              <a:rPr lang="ru-RU" sz="1400" dirty="0" smtClean="0">
                <a:solidFill>
                  <a:srgbClr val="000000"/>
                </a:solidFill>
              </a:rPr>
              <a:t>разделы. </a:t>
            </a:r>
            <a:endParaRPr lang="ru-RU" sz="1400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0A82022-A981-40B5-95CE-597471D8A1EC}"/>
              </a:ext>
            </a:extLst>
          </p:cNvPr>
          <p:cNvSpPr txBox="1">
            <a:spLocks/>
          </p:cNvSpPr>
          <p:nvPr/>
        </p:nvSpPr>
        <p:spPr bwMode="auto">
          <a:xfrm>
            <a:off x="496495" y="1118153"/>
            <a:ext cx="8336567" cy="42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</a:rPr>
              <a:t>Содержание </a:t>
            </a:r>
            <a:r>
              <a:rPr lang="ru-RU" b="1" dirty="0" smtClean="0">
                <a:solidFill>
                  <a:srgbClr val="C00000"/>
                </a:solidFill>
              </a:rPr>
              <a:t>СНУР (предварительная)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3fv3B7E0KKwl35N_aO0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0LH_ZSb0.M0Tm6.PDL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3fv3B7E0KKwl35N_aO0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.oL0sbmke9sg8NUBrst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JVrwdQD06IkwsLQcnd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mb0RJkLUOfemDJLJrTI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GuOyFjYU.b7PsH58q5b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jL6uo8DU6EBu4eHrDa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RAmJHsvUa2j3LdRNj5L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strm90BEKC.u0T2pw8J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dJNguLO0ebIfPLa3x8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aZccmoxE2WrP1TqMWR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p2Fc.hmUG_QW60ouKr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0LH_ZSb0.M0Tm6.PDL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KMzzbS60WhjlpQDbjd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0I.8yyfUu4n6Xp8uaM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0qxbxv0U..YLr3YuFWT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3yH5F1NkWtOfb3PLFHw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.xyOLqZUKfYNmQqMoXR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mzQ6Su9ky8h2Pz_NUX7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TzDoIlJUm70mhewCxEb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A1R3jJYUKLp2fcTQuP1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ol3800G0.ilWWt5IjFd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yTZQup3kiQI_mtACwp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4VGpQnJUC8_82KtxPUb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FSNEcZk.OfB40CNtAr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m3tuUP_UKzPxZWpRAw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6dhyY1UsEy3gB627Kfha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T5TFW2x067cm6CE5EJ9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XO441WMEql9PCST9_o9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B5agg4cECSEO79FkmIl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Fp4v5JKU6_hV_w5xEZ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h86mOMXUWgPS3n3zDoZ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aCifBWhUG_WrOg0tWU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MgmR.aOEmjVzUjDP.Vt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LuYTPjgUCjjytEwGa4U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GJrarVWEueE8clc4vQ9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PIQ8xlVESf20ktzz32w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PIQ8xlVESf20ktzz32w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aCifBWhUG_WrOg0tWUv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ol3800G0.ilWWt5IjFd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JVrwdQD06IkwsLQcnd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4VGpQnJUC8_82KtxPUb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ol3800G0.ilWWt5IjFd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ol3800G0.ilWWt5IjFd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ol3800G0.ilWWt5IjFd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MgmR.aOEmjVzUjDP.Vt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GJrarVWEueE8clc4vQ9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MgmR.aOEmjVzUjDP.Vt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CQmqP3XE2UAfempwouF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24ZO3.5U6hfXE7cmPC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8EESNqkEi9vOj7jNzq0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24ZO3.5U6hfXE7cmPCr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8EESNqkEi9vOj7jNzq0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24ZO3.5U6hfXE7cmPCr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8EESNqkEi9vOj7jNzq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8EESNqkEi9vOj7jNzq0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24ZO3.5U6hfXE7cmPC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24ZO3.5U6hfXE7cmPCr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8EESNqkEi9vOj7jNzq0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sdqoMe.U6fmCtbhHWaig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Entwurf 01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z_Standard_PPT_Mastervorlagen_de_2019-02.pptx" id="{E2168229-ADF6-46C1-BAAF-85AFBF4DEC0F}" vid="{575B4671-E7CC-46D3-86BF-AFDB7032A8A3}"/>
    </a:ext>
  </a:extLst>
</a:theme>
</file>

<file path=ppt/theme/theme12.xml><?xml version="1.0" encoding="utf-8"?>
<a:theme xmlns:a="http://schemas.openxmlformats.org/drawingml/2006/main" name="5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twurf 01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z_Standard_PPT_Mastervorlagen_de_2019-02.pptx" id="{E2168229-ADF6-46C1-BAAF-85AFBF4DEC0F}" vid="{575B4671-E7CC-46D3-86BF-AFDB7032A8A3}"/>
    </a:ext>
  </a:extLst>
</a:theme>
</file>

<file path=ppt/theme/theme3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1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2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4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3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5160</TotalTime>
  <Words>6895</Words>
  <Application>Microsoft Office PowerPoint</Application>
  <PresentationFormat>Экран (4:3)</PresentationFormat>
  <Paragraphs>526</Paragraphs>
  <Slides>44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44</vt:i4>
      </vt:variant>
    </vt:vector>
  </HeadingPairs>
  <TitlesOfParts>
    <vt:vector size="65" baseType="lpstr">
      <vt:lpstr>Gulim</vt:lpstr>
      <vt:lpstr>Arial</vt:lpstr>
      <vt:lpstr>Arial Narrow</vt:lpstr>
      <vt:lpstr>Calibri</vt:lpstr>
      <vt:lpstr>Symbol</vt:lpstr>
      <vt:lpstr>Times New Roman</vt:lpstr>
      <vt:lpstr>Wingdings</vt:lpstr>
      <vt:lpstr>Тема Office</vt:lpstr>
      <vt:lpstr>Entwurf 01</vt:lpstr>
      <vt:lpstr>giz-powerpoint-20141103-v3</vt:lpstr>
      <vt:lpstr>1_giz-powerpoint-20141103-v3</vt:lpstr>
      <vt:lpstr>2_giz-powerpoint-20141103-v3</vt:lpstr>
      <vt:lpstr>1_Тема Office</vt:lpstr>
      <vt:lpstr>3_giz-powerpoint-20141103-v3</vt:lpstr>
      <vt:lpstr>4_giz-powerpoint-20141103-v3</vt:lpstr>
      <vt:lpstr>3_Тема Office</vt:lpstr>
      <vt:lpstr>4_Тема Office</vt:lpstr>
      <vt:lpstr>1_Entwurf 01</vt:lpstr>
      <vt:lpstr>5_Тема Office</vt:lpstr>
      <vt:lpstr>6_Тема Office</vt:lpstr>
      <vt:lpstr>8_Тема Office</vt:lpstr>
      <vt:lpstr>Информация подготовлена АО «Жасыл даму»  для всех заинтересованных сторон в Казахстане по состоянию на 22 апреля 2020 года, г. Нур-Султан  О текущем состоянии разработки СНУР в Казахстане</vt:lpstr>
      <vt:lpstr>О сути проекта</vt:lpstr>
      <vt:lpstr>О проекте, в рамках которого разрабатывается СНУР</vt:lpstr>
      <vt:lpstr>Текущее состояние ПРОЕКТА: Что сделано?  Что делается?  </vt:lpstr>
      <vt:lpstr>Презентация PowerPoint</vt:lpstr>
      <vt:lpstr>Что получит Казахстан от проекта в конечном итоге?</vt:lpstr>
      <vt:lpstr>Ожидаемые долгосрочные эффекты от реализации проекта  (польза для Казахстана)</vt:lpstr>
      <vt:lpstr>Что будет представлять собой СНУР в конце года?</vt:lpstr>
      <vt:lpstr>Презентация PowerPoint</vt:lpstr>
      <vt:lpstr>что даст РАЗРАБОТКА СНУР республике?</vt:lpstr>
      <vt:lpstr>Презентация PowerPoint</vt:lpstr>
      <vt:lpstr>Глубокий эмпирический анализ сценариев низкоуглеродного развития Казахстана даст ответы на нижеследующие вопросы, без которых  Правительству сложно сделать ответственный выбор политик и темпов декарбонизации национальной экономики:</vt:lpstr>
      <vt:lpstr>Презентация PowerPoint</vt:lpstr>
      <vt:lpstr>Зачем страны разрабатывают СНУР? </vt:lpstr>
      <vt:lpstr>Международные основы для разработки СНУР </vt:lpstr>
      <vt:lpstr>Наилучшие международные практики учитываются при разработке СНУР  </vt:lpstr>
      <vt:lpstr>Для чего нужны консультации со стейкхолдерами?</vt:lpstr>
      <vt:lpstr>Презентация PowerPoint</vt:lpstr>
      <vt:lpstr>Презентация PowerPoint</vt:lpstr>
      <vt:lpstr>руководитель проекта giz йоханнес шуманн   о целях и результатах консультационных совещаний со стейкхолдерами</vt:lpstr>
      <vt:lpstr>Презентация PowerPoint</vt:lpstr>
      <vt:lpstr>Agriculture</vt:lpstr>
      <vt:lpstr>Buildings</vt:lpstr>
      <vt:lpstr>Coal</vt:lpstr>
      <vt:lpstr>Transport</vt:lpstr>
      <vt:lpstr>Для чего нужен Dashboard?</vt:lpstr>
      <vt:lpstr>Презентация PowerPoint</vt:lpstr>
      <vt:lpstr>Дизайн Dashboard будет выглядеть примерно так</vt:lpstr>
      <vt:lpstr>9 KPI для Dashboard уже отобраны</vt:lpstr>
      <vt:lpstr> СЦЕНАРИИ ПЕРЕХОДА К НУР</vt:lpstr>
      <vt:lpstr>Меняются критерии инвестиционной привлекательности Казахстана</vt:lpstr>
      <vt:lpstr>Сценарии развития, предлагаемые для разработки СНУР</vt:lpstr>
      <vt:lpstr>Допущения (предположения) для сценариев развития международной климатической политики</vt:lpstr>
      <vt:lpstr>Допущения (предположения) для сценариев развития внутренней политики Казахстана по повышению энергоэффективности и снижению выбросов ПГ</vt:lpstr>
      <vt:lpstr> Отраслевые политики и меры  </vt:lpstr>
      <vt:lpstr>Основным критерием отбора всех политик и мер в СНУР является ОБЕСПЕЧЕНИЕ ЭФФЕКТИВНОГО ИСПОЛЬЗОВАНИЯ ЭНЕРГИИ И РЕСУРСОВ («технический принцип»)</vt:lpstr>
      <vt:lpstr>«Энергетическая деятельность»: отрасли, сжигающие топливо</vt:lpstr>
      <vt:lpstr>Ориентиры развития сектора электро- и теплоснабжения в зависимости от сценария внутренней политики (подлежит пересмотру и проверке)</vt:lpstr>
      <vt:lpstr>Ориентиры развития сектора зданий в зависимости от мер внутренней политики (подлежит пересмотру и проверке)</vt:lpstr>
      <vt:lpstr>Ориентиры развития транспортного сектора в зависимости от мер внутренней политики (подлежит пересмотру и проверке)</vt:lpstr>
      <vt:lpstr>Ориентиры успешности перехода обрабатывающей промышленности к низкоуглеродному развитию в зависимости от мер внутренней политики (подлежит пересмотру и проверке)</vt:lpstr>
      <vt:lpstr>Как выбираются сектора для моделирования?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Текущее состояние разработки СНУР</dc:title>
  <dc:creator>Gulmira Ismagulova</dc:creator>
  <cp:lastModifiedBy>Гулсара</cp:lastModifiedBy>
  <cp:revision>398</cp:revision>
  <dcterms:created xsi:type="dcterms:W3CDTF">2020-04-13T18:31:24Z</dcterms:created>
  <dcterms:modified xsi:type="dcterms:W3CDTF">2020-04-23T04:37:29Z</dcterms:modified>
</cp:coreProperties>
</file>