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2" r:id="rId2"/>
    <p:sldId id="256" r:id="rId3"/>
    <p:sldId id="347" r:id="rId4"/>
    <p:sldId id="351" r:id="rId5"/>
    <p:sldId id="340" r:id="rId6"/>
    <p:sldId id="345" r:id="rId7"/>
    <p:sldId id="346" r:id="rId8"/>
    <p:sldId id="317" r:id="rId9"/>
    <p:sldId id="292" r:id="rId10"/>
    <p:sldId id="337" r:id="rId11"/>
    <p:sldId id="338" r:id="rId12"/>
    <p:sldId id="325" r:id="rId13"/>
    <p:sldId id="301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9BAC862-C521-4960-A69F-5D6D2DD7E209}">
          <p14:sldIdLst>
            <p14:sldId id="352"/>
            <p14:sldId id="256"/>
            <p14:sldId id="347"/>
            <p14:sldId id="351"/>
          </p14:sldIdLst>
        </p14:section>
        <p14:section name="Раздел без заголовка" id="{1C897EFD-BE6D-48DB-99EC-D851618FFBBE}">
          <p14:sldIdLst>
            <p14:sldId id="340"/>
            <p14:sldId id="345"/>
            <p14:sldId id="346"/>
            <p14:sldId id="317"/>
            <p14:sldId id="292"/>
            <p14:sldId id="337"/>
            <p14:sldId id="338"/>
            <p14:sldId id="325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56" autoAdjust="0"/>
  </p:normalViewPr>
  <p:slideViewPr>
    <p:cSldViewPr>
      <p:cViewPr varScale="1">
        <p:scale>
          <a:sx n="76" d="100"/>
          <a:sy n="76" d="100"/>
        </p:scale>
        <p:origin x="13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4;&#1086;&#1084;\Downloads\&#1058;&#1072;&#1073;&#1083;&#1080;&#1094;&#1072;%20&#1082;%20&#1089;&#1090;&#1072;&#1090;&#1100;&#1077;%20&#1087;&#1086;%20&#1088;&#1090;&#1091;&#1090;&#1080;%20&#1076;&#1083;&#1103;%20&#1075;&#1088;&#1072;&#1092;&#1080;&#1082;&#1086;&#1074;_&#1074;%202003%20(2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4;&#1086;&#1084;\Desktop\&#1048;&#1085;&#1074;_&#1088;&#1090;&#1091;&#1090;_&#1076;&#1086;&#1084;_02.02.2016\&#1048;&#1085;&#1074;&#1077;&#1085;&#1090;&#1072;&#1088;&#1080;&#1079;&#1072;&#1094;&#1080;&#1103;\&#1048;&#1089;&#1095;&#1080;&#1089;&#1083;&#1077;&#1085;&#1080;&#1077;%20%25_&#1073;&#1077;&#1079;%20&#1083;&#1077;&#1075;&#1077;&#1085;&#1076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4;&#1086;&#1084;\Desktop\&#1048;&#1085;&#1074;_&#1088;&#1090;&#1091;&#1090;_&#1076;&#1086;&#1084;_02.02.2016\&#1048;&#1085;&#1074;&#1077;&#1085;&#1090;&#1072;&#1088;&#1080;&#1079;&#1072;&#1094;&#1080;&#1103;\&#1048;&#1089;&#1095;&#1080;&#1089;&#1083;&#1077;&#1085;&#1080;&#1077;%20%25_&#1073;&#1077;&#1079;%20&#1083;&#1077;&#1075;&#1077;&#1085;&#1076;&#1099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44;&#1086;&#1084;\Desktop\&#1048;&#1085;&#1074;_&#1088;&#1090;&#1091;&#1090;_&#1076;&#1086;&#1084;_02.02.2016\&#1048;&#1085;&#1074;&#1077;&#1085;&#1090;&#1072;&#1088;&#1080;&#1079;&#1072;&#1094;&#1080;&#1103;\&#1048;&#1089;&#1095;&#1080;&#1089;&#1083;&#1077;&#1085;&#1080;&#1077;%20%25_&#1073;&#1077;&#1079;%20&#1083;&#1077;&#1075;&#1077;&#1085;&#1076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4;&#1086;&#1084;\Desktop\&#1048;&#1085;&#1074;_&#1088;&#1090;&#1091;&#1090;_&#1076;&#1086;&#1084;_02.02.2016\&#1048;&#1085;&#1074;&#1077;&#1085;&#1090;&#1072;&#1088;&#1080;&#1079;&#1072;&#1094;&#1080;&#1103;\&#1048;&#1089;&#1095;&#1080;&#1089;&#1083;&#1077;&#1085;&#1080;&#1077;%20%25_&#1073;&#1077;&#1079;%20&#1083;&#1077;&#1075;&#1077;&#1085;&#1076;&#1099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48;&#1085;&#1074;_&#1088;&#1090;&#1091;&#1090;_&#1076;&#1086;&#1084;_02.02.2016\&#1048;&#1085;&#1074;&#1077;&#1085;&#1090;&#1072;&#1088;&#1080;&#1079;&#1072;&#1094;&#1080;&#1103;\&#1048;&#1089;&#1095;&#1080;&#1089;&#1083;&#1077;&#1085;&#1080;&#1077;%20%25_&#1073;&#1077;&#1079;%20&#1083;&#1077;&#1075;&#1077;&#1085;&#1076;&#1099;_&#1086;&#1076;&#1085;&#1080;&#1084;%20&#1094;&#1074;&#1077;&#1090;&#1086;&#108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dPt>
            <c:idx val="17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F014-4F20-8D64-3346364DEB29}"/>
              </c:ext>
            </c:extLst>
          </c:dPt>
          <c:dLbls>
            <c:dLbl>
              <c:idx val="17"/>
              <c:tx>
                <c:rich>
                  <a:bodyPr/>
                  <a:lstStyle/>
                  <a:p>
                    <a:r>
                      <a:rPr lang="en-US" b="1">
                        <a:solidFill>
                          <a:srgbClr val="FF0000"/>
                        </a:solidFill>
                      </a:rPr>
                      <a:t>577 000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14-4F20-8D64-3346364DEB29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Лист1!$A$1:$A$18</c:f>
              <c:strCache>
                <c:ptCount val="18"/>
                <c:pt idx="0">
                  <c:v>Крематории и кладбища</c:v>
                </c:pt>
                <c:pt idx="1">
                  <c:v>Система сбора и отведения/обработка сточных вод</c:v>
                </c:pt>
                <c:pt idx="2">
                  <c:v>Стихийные свалки</c:v>
                </c:pt>
                <c:pt idx="3">
                  <c:v>Размещение отходов на полигонах</c:v>
                </c:pt>
                <c:pt idx="4">
                  <c:v>Инсинерация и открытое сжигание отходов</c:v>
                </c:pt>
                <c:pt idx="5">
                  <c:v>Производство восстановленных металлов</c:v>
                </c:pt>
                <c:pt idx="6">
                  <c:v>Использование и утилизация ртутьсодержащей продукции***</c:v>
                </c:pt>
                <c:pt idx="7">
                  <c:v>Применение и утилизация зубной амальгамы</c:v>
                </c:pt>
                <c:pt idx="8">
                  <c:v>Пр-во продукции с содержанием ртути</c:v>
                </c:pt>
                <c:pt idx="9">
                  <c:v>Пр-во VCM и ацетальдегида</c:v>
                </c:pt>
                <c:pt idx="10">
                  <c:v>Пр-во хлорщелочи с использованием ртутных электролизеров</c:v>
                </c:pt>
                <c:pt idx="11">
                  <c:v>Пр-во цемента, пульпы и бумаги</c:v>
                </c:pt>
                <c:pt idx="12">
                  <c:v>Добыча золота**</c:v>
                </c:pt>
                <c:pt idx="13">
                  <c:v>Пр-во первичного металла*</c:v>
                </c:pt>
                <c:pt idx="14">
                  <c:v>Добыча нефти и газа</c:v>
                </c:pt>
                <c:pt idx="15">
                  <c:v>Сжигание прочего природного топлива и биомассы</c:v>
                </c:pt>
                <c:pt idx="16">
                  <c:v>Сжигание угля и прочие способы его использования</c:v>
                </c:pt>
                <c:pt idx="17">
                  <c:v>итого</c:v>
                </c:pt>
              </c:strCache>
            </c:strRef>
          </c:cat>
          <c:val>
            <c:numRef>
              <c:f>Лист1!$C$1:$C$18</c:f>
              <c:numCache>
                <c:formatCode>General</c:formatCode>
                <c:ptCount val="18"/>
                <c:pt idx="0">
                  <c:v>327</c:v>
                </c:pt>
                <c:pt idx="1">
                  <c:v>337</c:v>
                </c:pt>
                <c:pt idx="2">
                  <c:v>0</c:v>
                </c:pt>
                <c:pt idx="3">
                  <c:v>153</c:v>
                </c:pt>
                <c:pt idx="4">
                  <c:v>3</c:v>
                </c:pt>
                <c:pt idx="5">
                  <c:v>0</c:v>
                </c:pt>
                <c:pt idx="6" formatCode="#,##0">
                  <c:v>3395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800</c:v>
                </c:pt>
                <c:pt idx="12">
                  <c:v>0</c:v>
                </c:pt>
                <c:pt idx="13" formatCode="#,##0">
                  <c:v>558598</c:v>
                </c:pt>
                <c:pt idx="14" formatCode="#,##0">
                  <c:v>2195</c:v>
                </c:pt>
                <c:pt idx="15">
                  <c:v>936</c:v>
                </c:pt>
                <c:pt idx="16" formatCode="#,##0">
                  <c:v>10255</c:v>
                </c:pt>
                <c:pt idx="17" formatCode="#,##0">
                  <c:v>577000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14-4F20-8D64-3346364DE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6012416"/>
        <c:axId val="36013952"/>
      </c:barChart>
      <c:catAx>
        <c:axId val="36012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013952"/>
        <c:crosses val="autoZero"/>
        <c:auto val="1"/>
        <c:lblAlgn val="ctr"/>
        <c:lblOffset val="100"/>
        <c:noMultiLvlLbl val="0"/>
      </c:catAx>
      <c:valAx>
        <c:axId val="36013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0124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F6E7-4919-B6A1-9003061AB719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1-F6E7-4919-B6A1-9003061AB719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2-F6E7-4919-B6A1-9003061AB719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F6E7-4919-B6A1-9003061AB71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(Лист2!$A$8;Лист2!$A$13;Лист2!$A$15;Лист2!$A$17;Лист2!$A$18)</c:f>
              <c:strCache>
                <c:ptCount val="5"/>
                <c:pt idx="0">
                  <c:v>Использование и утилизация ртутьсодержащей продукции***</c:v>
                </c:pt>
                <c:pt idx="1">
                  <c:v>Пр-во цемента, пульпы и бумаги</c:v>
                </c:pt>
                <c:pt idx="2">
                  <c:v>Пр-во первичного металла*</c:v>
                </c:pt>
                <c:pt idx="3">
                  <c:v>Сжигание прочего природного топлива и биомассы</c:v>
                </c:pt>
                <c:pt idx="4">
                  <c:v>Сжигание угля и прочие способы его использования</c:v>
                </c:pt>
              </c:strCache>
            </c:strRef>
          </c:cat>
          <c:val>
            <c:numRef>
              <c:f>(Лист2!$M$8;Лист2!$M$13;Лист2!$M$15;Лист2!$M$17;Лист2!$M$18)</c:f>
              <c:numCache>
                <c:formatCode>0.0%</c:formatCode>
                <c:ptCount val="5"/>
                <c:pt idx="0">
                  <c:v>1.3653881446136924E-2</c:v>
                </c:pt>
                <c:pt idx="1">
                  <c:v>1.101119471462654E-2</c:v>
                </c:pt>
                <c:pt idx="2">
                  <c:v>0.77838135437694989</c:v>
                </c:pt>
                <c:pt idx="3">
                  <c:v>1.71774637548174E-2</c:v>
                </c:pt>
                <c:pt idx="4">
                  <c:v>0.17091209396219512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E7-4919-B6A1-9003061AB7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DFA5-4C9C-8CF7-B93FE4919B32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FA5-4C9C-8CF7-B93FE4919B32}"/>
              </c:ext>
            </c:extLst>
          </c:dPt>
          <c:dLbls>
            <c:dLbl>
              <c:idx val="0"/>
              <c:layout>
                <c:manualLayout>
                  <c:x val="7.9383544015509122E-2"/>
                  <c:y val="7.34442770811027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A5-4C9C-8CF7-B93FE4919B32}"/>
                </c:ext>
              </c:extLst>
            </c:dLbl>
            <c:dLbl>
              <c:idx val="2"/>
              <c:layout>
                <c:manualLayout>
                  <c:x val="-6.388897632595221E-2"/>
                  <c:y val="6.98373954231168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A5-4C9C-8CF7-B93FE4919B3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(Лист2!$A$8;Лист2!$A$15;Лист2!$A$16)</c:f>
              <c:strCache>
                <c:ptCount val="3"/>
                <c:pt idx="0">
                  <c:v>Использование и утилизация ртутьсодержащей продукции***</c:v>
                </c:pt>
                <c:pt idx="1">
                  <c:v>Пр-во первичного металла*</c:v>
                </c:pt>
                <c:pt idx="2">
                  <c:v>Добыча нефти и газа</c:v>
                </c:pt>
              </c:strCache>
            </c:strRef>
          </c:cat>
          <c:val>
            <c:numRef>
              <c:f>(Лист2!$N$8;Лист2!$N$15;Лист2!$N$16)</c:f>
              <c:numCache>
                <c:formatCode>0.0%</c:formatCode>
                <c:ptCount val="3"/>
                <c:pt idx="0">
                  <c:v>3.5970636215334431E-2</c:v>
                </c:pt>
                <c:pt idx="1">
                  <c:v>0.92569331158238222</c:v>
                </c:pt>
                <c:pt idx="2">
                  <c:v>3.8499184339314839E-2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A5-4C9C-8CF7-B93FE4919B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80F0-4621-8450-89869147926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(Лист2!$A$8;Лист2!$A$15)</c:f>
              <c:strCache>
                <c:ptCount val="2"/>
                <c:pt idx="0">
                  <c:v>Использование и утилизация ртутьсодержащей продукции***</c:v>
                </c:pt>
                <c:pt idx="1">
                  <c:v>Пр-во первичного металла*</c:v>
                </c:pt>
              </c:strCache>
            </c:strRef>
          </c:cat>
          <c:val>
            <c:numRef>
              <c:f>(Лист2!$O$8;Лист2!$O$15)</c:f>
              <c:numCache>
                <c:formatCode>0.0%</c:formatCode>
                <c:ptCount val="2"/>
                <c:pt idx="0">
                  <c:v>4.4616501330752515E-3</c:v>
                </c:pt>
                <c:pt idx="1">
                  <c:v>0.99397048149044276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F0-4621-8450-8986914792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4EA9-471B-80BE-EFFEAA6B96F9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4EA9-471B-80BE-EFFEAA6B96F9}"/>
              </c:ext>
            </c:extLst>
          </c:dPt>
          <c:dLbls>
            <c:dLbl>
              <c:idx val="0"/>
              <c:layout>
                <c:manualLayout>
                  <c:x val="0.10216240426697665"/>
                  <c:y val="-1.0728387502854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A9-471B-80BE-EFFEAA6B96F9}"/>
                </c:ext>
              </c:extLst>
            </c:dLbl>
            <c:dLbl>
              <c:idx val="2"/>
              <c:layout>
                <c:manualLayout>
                  <c:x val="-8.4696393805889447E-2"/>
                  <c:y val="-1.2015826679317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A9-471B-80BE-EFFEAA6B96F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(Лист2!$A$8;Лист2!$A$15;Лист2!$A$18)</c:f>
              <c:strCache>
                <c:ptCount val="3"/>
                <c:pt idx="0">
                  <c:v>Использование и утилизация ртутьсодержащей продукции***</c:v>
                </c:pt>
                <c:pt idx="1">
                  <c:v>Пр-во первичного металла*</c:v>
                </c:pt>
                <c:pt idx="2">
                  <c:v>Сжигание угля и прочие способы его использования</c:v>
                </c:pt>
              </c:strCache>
            </c:strRef>
          </c:cat>
          <c:val>
            <c:numRef>
              <c:f>(Лист2!$Q$8;Лист2!$Q$15;Лист2!$Q$18)</c:f>
              <c:numCache>
                <c:formatCode>0.0%</c:formatCode>
                <c:ptCount val="3"/>
                <c:pt idx="0">
                  <c:v>8.2627662304336821E-3</c:v>
                </c:pt>
                <c:pt idx="1">
                  <c:v>0.97870798049781882</c:v>
                </c:pt>
                <c:pt idx="2">
                  <c:v>6.0431100846805317E-3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A9-471B-80BE-EFFEAA6B96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B4B-4FD1-A8B3-B935C0F259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B4B-4FD1-A8B3-B935C0F25949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B4B-4FD1-A8B3-B935C0F25949}"/>
              </c:ext>
            </c:extLst>
          </c:dPt>
          <c:dLbls>
            <c:dLbl>
              <c:idx val="0"/>
              <c:layout>
                <c:manualLayout>
                  <c:x val="0.13515305731277039"/>
                  <c:y val="6.8220158758225261E-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4B-4FD1-A8B3-B935C0F25949}"/>
                </c:ext>
              </c:extLst>
            </c:dLbl>
            <c:dLbl>
              <c:idx val="1"/>
              <c:layout>
                <c:manualLayout>
                  <c:x val="4.1310068178168804E-2"/>
                  <c:y val="-0.2345538887481740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4B-4FD1-A8B3-B935C0F25949}"/>
                </c:ext>
              </c:extLst>
            </c:dLbl>
            <c:dLbl>
              <c:idx val="2"/>
              <c:layout>
                <c:manualLayout>
                  <c:x val="-0.15006777312133926"/>
                  <c:y val="1.848674704936856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4B-4FD1-A8B3-B935C0F259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(Лист2!$A$13,Лист2!$A$15,Лист2!$A$16)</c:f>
              <c:strCache>
                <c:ptCount val="3"/>
                <c:pt idx="0">
                  <c:v>Пр-во цемента, пульпы и бумаги</c:v>
                </c:pt>
                <c:pt idx="1">
                  <c:v>Пр-во первичного металла*</c:v>
                </c:pt>
                <c:pt idx="2">
                  <c:v>Добыча нефти и газа</c:v>
                </c:pt>
              </c:strCache>
            </c:strRef>
          </c:cat>
          <c:val>
            <c:numRef>
              <c:f>(Лист2!$L$13,Лист2!$L$15,Лист2!$L$16)</c:f>
              <c:numCache>
                <c:formatCode>0.0%</c:formatCode>
                <c:ptCount val="3"/>
                <c:pt idx="0">
                  <c:v>1.3540044682147456E-3</c:v>
                </c:pt>
                <c:pt idx="1">
                  <c:v>0.99431318123349799</c:v>
                </c:pt>
                <c:pt idx="2">
                  <c:v>4.3192742536050377E-3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4B-4FD1-A8B3-B935C0F259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0.73521</cdr:x>
      <cdr:y>0.1875</cdr:y>
    </cdr:from>
    <cdr:to>
      <cdr:x>1</cdr:x>
      <cdr:y>0.3125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38958" y="432048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5CAF0-08DB-48EE-A053-CE391DCB81DA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9A957-CE11-4BB1-ABDC-CDDC110E5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28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4965A-71D2-4AFC-896D-8673755B8D78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2086A-A821-4482-82DB-7CB9807FD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2086A-A821-4482-82DB-7CB9807FD05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320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8DF5A1-3097-4112-B731-52FF191099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24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201" y="635000"/>
            <a:ext cx="8356600" cy="5334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20800"/>
            <a:ext cx="8229600" cy="49276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80CA7-A6BA-4B18-9594-3CF0469CD99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3948900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429684" cy="857256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31995"/>
            <a:ext cx="8229600" cy="452596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43494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ru-RU"/>
              <a:t>Семинар-тренинг, 5 ноября 2014 г., г.Костанай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429684" cy="85725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429684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714488"/>
            <a:ext cx="8401080" cy="4411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ercuryconvention.org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mercuryconvention.org/Portals/11/documents/Booklets/Minamata_convention_Russia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2904"/>
            <a:ext cx="8258204" cy="669832"/>
          </a:xfrm>
        </p:spPr>
        <p:txBody>
          <a:bodyPr>
            <a:noAutofit/>
          </a:bodyPr>
          <a:lstStyle/>
          <a:p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800" b="1" dirty="0">
                <a:solidFill>
                  <a:schemeClr val="accent1">
                    <a:lumMod val="50000"/>
                  </a:schemeClr>
                </a:solidFill>
              </a:rPr>
              <a:t>Место проведения: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ru-RU" sz="3800" dirty="0" err="1"/>
              <a:t>г.Балхаш</a:t>
            </a:r>
            <a:endParaRPr lang="ru-RU" sz="3800" dirty="0"/>
          </a:p>
          <a:p>
            <a:pPr>
              <a:spcBef>
                <a:spcPts val="0"/>
              </a:spcBef>
              <a:buAutoNum type="arabicPeriod"/>
            </a:pPr>
            <a:r>
              <a:rPr lang="ru-RU" sz="3800" dirty="0" err="1"/>
              <a:t>г.Усть-Каменогорск</a:t>
            </a:r>
            <a:endParaRPr lang="ru-RU" sz="3800" dirty="0"/>
          </a:p>
          <a:p>
            <a:pPr>
              <a:spcBef>
                <a:spcPts val="0"/>
              </a:spcBef>
              <a:buAutoNum type="arabicPeriod"/>
            </a:pPr>
            <a:r>
              <a:rPr lang="ru-RU" sz="3800" dirty="0" err="1"/>
              <a:t>г.Костанай</a:t>
            </a:r>
            <a:endParaRPr lang="ru-RU" sz="3800" dirty="0"/>
          </a:p>
          <a:p>
            <a:pPr marL="400050" lvl="1" indent="0">
              <a:buNone/>
            </a:pPr>
            <a:endParaRPr lang="ru-RU" sz="3800" dirty="0"/>
          </a:p>
          <a:p>
            <a:pPr marL="0" indent="0">
              <a:buNone/>
            </a:pPr>
            <a:r>
              <a:rPr lang="ru-RU" sz="3800" b="1" dirty="0">
                <a:solidFill>
                  <a:schemeClr val="accent1">
                    <a:lumMod val="50000"/>
                  </a:schemeClr>
                </a:solidFill>
              </a:rPr>
              <a:t>Объекты исследования: 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ru-RU" sz="3800" dirty="0"/>
              <a:t>Вода (</a:t>
            </a:r>
            <a:r>
              <a:rPr lang="ru-RU" sz="3800" dirty="0" err="1"/>
              <a:t>оз.Балхаш</a:t>
            </a:r>
            <a:r>
              <a:rPr lang="ru-RU" sz="3800" dirty="0"/>
              <a:t>, </a:t>
            </a:r>
            <a:r>
              <a:rPr lang="ru-RU" sz="3800" dirty="0" err="1"/>
              <a:t>р.Иртыш</a:t>
            </a:r>
            <a:r>
              <a:rPr lang="ru-RU" sz="3800" dirty="0"/>
              <a:t>, </a:t>
            </a:r>
            <a:r>
              <a:rPr lang="ru-RU" sz="3800" dirty="0" err="1"/>
              <a:t>р.Тобол</a:t>
            </a:r>
            <a:r>
              <a:rPr lang="ru-RU" sz="3800" dirty="0"/>
              <a:t>)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ru-RU" sz="3800" dirty="0"/>
              <a:t>Почва (по точкам отбора РГП «</a:t>
            </a:r>
            <a:r>
              <a:rPr lang="ru-RU" sz="3800" dirty="0" err="1"/>
              <a:t>Казгидромет</a:t>
            </a:r>
            <a:r>
              <a:rPr lang="ru-RU" sz="3800" dirty="0"/>
              <a:t>»)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ru-RU" sz="3800" dirty="0"/>
              <a:t>Рыба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ru-RU" sz="3800" dirty="0"/>
              <a:t>Организм человека (волосы)</a:t>
            </a:r>
          </a:p>
          <a:p>
            <a:pPr algn="just">
              <a:buNone/>
            </a:pPr>
            <a:endParaRPr lang="ru-RU" sz="3800" b="1" dirty="0"/>
          </a:p>
          <a:p>
            <a:pPr algn="just">
              <a:buNone/>
            </a:pPr>
            <a:endParaRPr lang="ru-RU" sz="3800" b="1" dirty="0"/>
          </a:p>
          <a:p>
            <a:pPr algn="just">
              <a:buNone/>
            </a:pPr>
            <a:endParaRPr lang="ru-RU" sz="3800" b="1" dirty="0"/>
          </a:p>
          <a:p>
            <a:pPr algn="just">
              <a:buNone/>
            </a:pPr>
            <a:endParaRPr lang="ru-RU" sz="3800" b="1" dirty="0"/>
          </a:p>
          <a:p>
            <a:pPr algn="just">
              <a:buNone/>
            </a:pPr>
            <a:r>
              <a:rPr lang="ru-RU" sz="3800" b="1" dirty="0"/>
              <a:t>Всего: 118 проб</a:t>
            </a:r>
          </a:p>
          <a:p>
            <a:pPr algn="just">
              <a:buNone/>
            </a:pPr>
            <a:endParaRPr lang="ru-RU" sz="3800" b="1" dirty="0"/>
          </a:p>
          <a:p>
            <a:pPr algn="just">
              <a:buNone/>
            </a:pPr>
            <a:endParaRPr lang="ru-RU" sz="3800" dirty="0"/>
          </a:p>
          <a:p>
            <a:pPr algn="just">
              <a:buNone/>
            </a:pPr>
            <a:endParaRPr lang="ru-RU" sz="3800" dirty="0"/>
          </a:p>
          <a:p>
            <a:pPr algn="just">
              <a:buNone/>
            </a:pPr>
            <a:endParaRPr lang="ru-RU" dirty="0"/>
          </a:p>
        </p:txBody>
      </p:sp>
      <p:pic>
        <p:nvPicPr>
          <p:cNvPr id="5" name="Picture 2" descr="C:\Work\ИЗЧ\ПРООН\Фото\Балхаш_фото_01-03.08.2016\IMG_76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04" y="1600200"/>
            <a:ext cx="1555237" cy="23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Work\ИЗЧ\ПРООН\Фото\Балхаш_фото_01-03.08.2016\IMG_757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127" y="4293096"/>
            <a:ext cx="2484277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45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D22C3-3F8F-4142-B0BE-24EEB1ED1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20" y="857499"/>
            <a:ext cx="8429684" cy="857256"/>
          </a:xfrm>
        </p:spPr>
        <p:txBody>
          <a:bodyPr/>
          <a:lstStyle/>
          <a:p>
            <a:r>
              <a:rPr lang="ru-RU" dirty="0"/>
              <a:t>Основные положения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008FDC-0939-42FA-A4F4-0C245DD7D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162" y="1854439"/>
            <a:ext cx="4038600" cy="4525963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ru-RU" b="1" dirty="0"/>
              <a:t>Полный запрет на новую первичную добычу ртути </a:t>
            </a:r>
            <a:r>
              <a:rPr lang="ru-RU" i="1" dirty="0"/>
              <a:t>(статья 3) </a:t>
            </a:r>
            <a:r>
              <a:rPr lang="ru-RU" dirty="0"/>
              <a:t>после вступления Конвенции в силу для Страны, и </a:t>
            </a:r>
            <a:r>
              <a:rPr lang="ru-RU" b="1" dirty="0"/>
              <a:t>запрет на существующую первичную добычу ртути после 15 лет</a:t>
            </a:r>
            <a:r>
              <a:rPr lang="ru-RU" dirty="0"/>
              <a:t> с момента вступления Конвенции в силу для Страны.</a:t>
            </a:r>
          </a:p>
          <a:p>
            <a:pPr algn="just"/>
            <a:r>
              <a:rPr lang="ru-RU" b="1" dirty="0"/>
              <a:t>Глобальный запрет на экспорт и импорт ртути</a:t>
            </a:r>
            <a:r>
              <a:rPr lang="ru-RU" dirty="0"/>
              <a:t> (исключение составляет экспорт и импорт в целях, разрешенных Конвенцией или для экологически безопасного временного хранения; и при письменном согласии правительства-импортера).</a:t>
            </a:r>
          </a:p>
          <a:p>
            <a:pPr algn="just"/>
            <a:r>
              <a:rPr lang="ru-RU" dirty="0"/>
              <a:t> </a:t>
            </a:r>
            <a:r>
              <a:rPr lang="ru-RU" b="1" dirty="0"/>
              <a:t>Полный запрет после 2020 года </a:t>
            </a:r>
            <a:r>
              <a:rPr lang="ru-RU" dirty="0"/>
              <a:t>на производство, импорт и экспорт ряда продуктов, </a:t>
            </a:r>
            <a:r>
              <a:rPr lang="ru-RU" b="1" dirty="0"/>
              <a:t>содержащих ртуть в объеме, превышающем установленное количество</a:t>
            </a:r>
            <a:r>
              <a:rPr lang="ru-RU" i="1" dirty="0"/>
              <a:t>(статья 4, приложение А)</a:t>
            </a:r>
            <a:r>
              <a:rPr lang="ru-RU" dirty="0"/>
              <a:t>: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0493918-43CD-4C56-B493-28E2586C9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6804" y="1854438"/>
            <a:ext cx="4038600" cy="452596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b="1" dirty="0"/>
              <a:t>Полный запрет использования ртути или ртутных соединений в следующих производственных процессах </a:t>
            </a:r>
            <a:r>
              <a:rPr lang="ru-RU" i="1" dirty="0"/>
              <a:t>(статья 5, приложение В),</a:t>
            </a:r>
            <a:r>
              <a:rPr lang="ru-RU" dirty="0"/>
              <a:t>кроме случаев, когда у Стороны имеется зарегистрированное исключение</a:t>
            </a:r>
            <a:r>
              <a:rPr lang="ru-RU" i="1" dirty="0"/>
              <a:t>:</a:t>
            </a:r>
            <a:endParaRPr lang="ru-RU" dirty="0"/>
          </a:p>
          <a:p>
            <a:r>
              <a:rPr lang="ru-RU" dirty="0"/>
              <a:t>после 2018 года – </a:t>
            </a:r>
            <a:r>
              <a:rPr lang="kk-KZ" dirty="0"/>
              <a:t>производство ацетальдегида с применением ртути или ртутных соединений в качестве катализатора;</a:t>
            </a:r>
            <a:endParaRPr lang="ru-RU" dirty="0"/>
          </a:p>
          <a:p>
            <a:r>
              <a:rPr lang="kk-KZ" dirty="0"/>
              <a:t>после 2025 года —  производство хлорщелочи, при котором применяют ртуть.</a:t>
            </a:r>
            <a:endParaRPr lang="ru-RU" dirty="0"/>
          </a:p>
          <a:p>
            <a:r>
              <a:rPr lang="ru-RU" dirty="0"/>
              <a:t>Также каждая Сторона принимает меры для ограничения применения ртути или ртутных соединений в следующих процессах:</a:t>
            </a:r>
          </a:p>
          <a:p>
            <a:pPr lvl="0"/>
            <a:r>
              <a:rPr lang="ru-RU" dirty="0"/>
              <a:t>Производство мономера винилхлорида.</a:t>
            </a:r>
          </a:p>
          <a:p>
            <a:pPr lvl="0"/>
            <a:r>
              <a:rPr lang="ru-RU" dirty="0" err="1"/>
              <a:t>Метилат</a:t>
            </a:r>
            <a:r>
              <a:rPr lang="ru-RU" dirty="0"/>
              <a:t> или </a:t>
            </a:r>
            <a:r>
              <a:rPr lang="ru-RU" dirty="0" err="1"/>
              <a:t>этилат</a:t>
            </a:r>
            <a:r>
              <a:rPr lang="ru-RU" dirty="0"/>
              <a:t> натрия или калия.</a:t>
            </a:r>
          </a:p>
          <a:p>
            <a:pPr lvl="0"/>
            <a:r>
              <a:rPr lang="ru-RU" dirty="0"/>
              <a:t>Производство полиуретана с применением содержащих ртуть катализаторов.</a:t>
            </a:r>
          </a:p>
          <a:p>
            <a:endParaRPr lang="ru-RU" dirty="0"/>
          </a:p>
        </p:txBody>
      </p:sp>
      <p:pic>
        <p:nvPicPr>
          <p:cNvPr id="5" name="Рисунок 4" descr="gef_new_logo_">
            <a:extLst>
              <a:ext uri="{FF2B5EF4-FFF2-40B4-BE49-F238E27FC236}">
                <a16:creationId xmlns:a16="http://schemas.microsoft.com/office/drawing/2014/main" id="{62A42183-38B0-417C-AB28-77A8272DE297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946042" cy="106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Gerb1">
            <a:extLst>
              <a:ext uri="{FF2B5EF4-FFF2-40B4-BE49-F238E27FC236}">
                <a16:creationId xmlns:a16="http://schemas.microsoft.com/office/drawing/2014/main" id="{FED11064-A3D6-4E4A-A851-865C28EDFB25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88640"/>
            <a:ext cx="848131" cy="857232"/>
          </a:xfrm>
          <a:prstGeom prst="rect">
            <a:avLst/>
          </a:prstGeom>
          <a:noFill/>
        </p:spPr>
      </p:pic>
      <p:pic>
        <p:nvPicPr>
          <p:cNvPr id="7" name="Рисунок 6" descr="Description: cid:image003.png@01CC4C5C.E3D04080">
            <a:extLst>
              <a:ext uri="{FF2B5EF4-FFF2-40B4-BE49-F238E27FC236}">
                <a16:creationId xmlns:a16="http://schemas.microsoft.com/office/drawing/2014/main" id="{60531554-2CC7-45AC-93ED-FFBD342CEF2C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70900" y="188640"/>
            <a:ext cx="673100" cy="1243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2470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105E23-B828-40C6-9BCB-0E2175BB4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58" y="116632"/>
            <a:ext cx="8429684" cy="857256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7A0E94-2D77-4668-B5AB-7F0667BFB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544" y="1254426"/>
            <a:ext cx="4028256" cy="4929411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b="1" dirty="0"/>
              <a:t>Контроль промышленных источников выбросов ртути</a:t>
            </a:r>
            <a:r>
              <a:rPr lang="ru-RU" dirty="0"/>
              <a:t>(</a:t>
            </a:r>
            <a:r>
              <a:rPr lang="ru-RU" i="1" dirty="0"/>
              <a:t>статья 8, приложение </a:t>
            </a:r>
            <a:r>
              <a:rPr lang="en-US" i="1" dirty="0"/>
              <a:t>D</a:t>
            </a:r>
            <a:r>
              <a:rPr lang="ru-RU" dirty="0"/>
              <a:t>), Конвенция предусматривает контроль и, где это осуществимо, сокращение выбросов ртути и ртутных соединений, в атмосферу с помощью мер контроля выбросов из следующих точечных источников:</a:t>
            </a:r>
          </a:p>
          <a:p>
            <a:pPr lvl="0"/>
            <a:r>
              <a:rPr lang="ru-RU" dirty="0"/>
              <a:t>угольные электростанции;</a:t>
            </a:r>
          </a:p>
          <a:p>
            <a:pPr lvl="0"/>
            <a:r>
              <a:rPr lang="ru-RU" dirty="0"/>
              <a:t>угольные промышленные котлоагрегаты;</a:t>
            </a:r>
          </a:p>
          <a:p>
            <a:pPr lvl="0"/>
            <a:r>
              <a:rPr lang="ru-RU" dirty="0"/>
              <a:t>плавильные и прокаливающие процессы, применяемые при производстве цветных металлов (свинец, цинк, медь и производимое промышленным способом золото);</a:t>
            </a:r>
          </a:p>
          <a:p>
            <a:pPr lvl="0"/>
            <a:r>
              <a:rPr lang="ru-RU" dirty="0"/>
              <a:t>установки для сжигания отходов;</a:t>
            </a:r>
          </a:p>
          <a:p>
            <a:pPr lvl="0"/>
            <a:r>
              <a:rPr lang="ru-RU" dirty="0"/>
              <a:t>установки для производства цементного клинкера.</a:t>
            </a:r>
          </a:p>
          <a:p>
            <a:r>
              <a:rPr lang="ru-RU" dirty="0"/>
              <a:t> а также высвобождений ртути и ртутных соединений на землю и в воду (ст.9).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849BA6-C6F5-4390-BED3-8DFF9FCE4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5842" y="1316863"/>
            <a:ext cx="4114800" cy="4929411"/>
          </a:xfrm>
        </p:spPr>
        <p:txBody>
          <a:bodyPr>
            <a:normAutofit fontScale="47500" lnSpcReduction="20000"/>
          </a:bodyPr>
          <a:lstStyle/>
          <a:p>
            <a:pPr lvl="0" algn="just"/>
            <a:r>
              <a:rPr lang="ru-RU" b="1" dirty="0"/>
              <a:t>меры в отношении ртутных отходов</a:t>
            </a:r>
            <a:r>
              <a:rPr lang="ru-RU" dirty="0"/>
              <a:t> (</a:t>
            </a:r>
            <a:r>
              <a:rPr lang="ru-RU" i="1" dirty="0"/>
              <a:t>статья 11</a:t>
            </a:r>
            <a:r>
              <a:rPr lang="ru-RU" dirty="0"/>
              <a:t>) – к ним пока применяются соответствующие определения </a:t>
            </a:r>
            <a:r>
              <a:rPr lang="ru-RU" dirty="0" err="1"/>
              <a:t>Базельской</a:t>
            </a:r>
            <a:r>
              <a:rPr lang="ru-RU" dirty="0"/>
              <a:t> конвенции о контроле за трансграничной перевозкой опасных отходов и их удалением, а в дальнейшем обращение с ними будет происходить в соответствии с требованиями, которые будут приняты Конференцией Сторон в дополнительном приложении.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lvl="0" algn="just"/>
            <a:r>
              <a:rPr lang="ru-RU" b="1" dirty="0"/>
              <a:t>Загрязненные ртутью участки </a:t>
            </a:r>
            <a:r>
              <a:rPr lang="ru-RU" dirty="0"/>
              <a:t>(</a:t>
            </a:r>
            <a:r>
              <a:rPr lang="ru-RU" i="1" dirty="0"/>
              <a:t>статья 12</a:t>
            </a:r>
            <a:r>
              <a:rPr lang="ru-RU" dirty="0"/>
              <a:t>) – каждая Сторона прилагает усилия для разработки надлежащих стратегий по выявлению и оценке участков, загрязненных ртутью или ртутными соединениями.</a:t>
            </a:r>
          </a:p>
          <a:p>
            <a:pPr algn="just"/>
            <a:r>
              <a:rPr lang="kk-KZ" dirty="0"/>
              <a:t>Кроме того, Конвенция регулирует создание потенциала, техническое содействие и передачу технологий в целях осуществления обязательств Конвенции (</a:t>
            </a:r>
            <a:r>
              <a:rPr lang="kk-KZ" i="1" dirty="0"/>
              <a:t>статья 14</a:t>
            </a:r>
            <a:r>
              <a:rPr lang="kk-KZ" dirty="0"/>
              <a:t>), медико-санитарные аспекты (</a:t>
            </a:r>
            <a:r>
              <a:rPr lang="kk-KZ" i="1" dirty="0"/>
              <a:t>статья 16</a:t>
            </a:r>
            <a:r>
              <a:rPr lang="kk-KZ" dirty="0"/>
              <a:t>), а также механизмы финансирования мероприятий по выполнению обязательств.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5" name="Рисунок 4" descr="gef_new_logo_">
            <a:extLst>
              <a:ext uri="{FF2B5EF4-FFF2-40B4-BE49-F238E27FC236}">
                <a16:creationId xmlns:a16="http://schemas.microsoft.com/office/drawing/2014/main" id="{7EA885F0-28AD-4005-A5D9-C34150C9B6B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946042" cy="106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Gerb1">
            <a:extLst>
              <a:ext uri="{FF2B5EF4-FFF2-40B4-BE49-F238E27FC236}">
                <a16:creationId xmlns:a16="http://schemas.microsoft.com/office/drawing/2014/main" id="{8A736DCE-6D40-4056-8DA5-6A0FA9BF16FC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88640"/>
            <a:ext cx="848131" cy="857232"/>
          </a:xfrm>
          <a:prstGeom prst="rect">
            <a:avLst/>
          </a:prstGeom>
          <a:noFill/>
        </p:spPr>
      </p:pic>
      <p:pic>
        <p:nvPicPr>
          <p:cNvPr id="7" name="Рисунок 6" descr="Description: cid:image003.png@01CC4C5C.E3D04080">
            <a:extLst>
              <a:ext uri="{FF2B5EF4-FFF2-40B4-BE49-F238E27FC236}">
                <a16:creationId xmlns:a16="http://schemas.microsoft.com/office/drawing/2014/main" id="{7FCC0241-09F0-497F-8771-54D771550C95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70900" y="188640"/>
            <a:ext cx="673100" cy="1243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2911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79474" cy="144016"/>
          </a:xfrm>
        </p:spPr>
        <p:txBody>
          <a:bodyPr>
            <a:normAutofit fontScale="90000"/>
          </a:bodyPr>
          <a:lstStyle/>
          <a:p>
            <a:endParaRPr lang="en-US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14429" y="1253855"/>
            <a:ext cx="4095350" cy="49992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/>
              <a:t>Обязательные меры</a:t>
            </a:r>
            <a:r>
              <a:rPr lang="ru-RU" sz="1400" dirty="0"/>
              <a:t> </a:t>
            </a:r>
          </a:p>
          <a:p>
            <a:pPr lvl="0"/>
            <a:r>
              <a:rPr lang="ru-RU" sz="1400" dirty="0"/>
              <a:t>Проведение инвентаризации имеющихся запасов ртути и источников поставок ртути (статья 3, пункт 5);</a:t>
            </a:r>
          </a:p>
          <a:p>
            <a:pPr lvl="0"/>
            <a:r>
              <a:rPr lang="ru-RU" sz="1400" dirty="0"/>
              <a:t>Введение регулирования экспорта/импорта ртути (статья 3, пункты 6, 8);</a:t>
            </a:r>
          </a:p>
          <a:p>
            <a:r>
              <a:rPr lang="ru-RU" sz="1400" dirty="0"/>
              <a:t>Запрет к 2020 году производства, импорта и экспорта для ряда продукции с добавлением ртути;</a:t>
            </a:r>
          </a:p>
          <a:p>
            <a:pPr lvl="0"/>
            <a:r>
              <a:rPr lang="ru-RU" sz="1400" b="1" dirty="0"/>
              <a:t>Внедрение мер по контролю эмиссий ртути на существующих и новых источниках с дальнейшим ведением соответствующих кадастров (статьи 8, 9);</a:t>
            </a:r>
          </a:p>
          <a:p>
            <a:pPr lvl="0"/>
            <a:r>
              <a:rPr lang="ru-RU" sz="1400" dirty="0"/>
              <a:t>Обеспечение безопасного временного хранения ртути (не отходов) (статья 10);</a:t>
            </a:r>
          </a:p>
          <a:p>
            <a:pPr lvl="0"/>
            <a:r>
              <a:rPr lang="ru-RU" sz="1400" b="1" dirty="0"/>
              <a:t>Обеспечение безопасного хранения ртутных отходов в соответствии с техническими руководящими принципами по ртути, принятыми в рамках </a:t>
            </a:r>
            <a:r>
              <a:rPr lang="ru-RU" sz="1400" b="1" dirty="0" err="1"/>
              <a:t>Базельской</a:t>
            </a:r>
            <a:r>
              <a:rPr lang="ru-RU" sz="1400" b="1" dirty="0"/>
              <a:t> конвенции о контроле за трансграничной перевозкой опасных отходов и их удалением (статья 11);</a:t>
            </a:r>
          </a:p>
          <a:p>
            <a:r>
              <a:rPr lang="ru-RU" sz="1400" dirty="0"/>
              <a:t>Предоставление отчетности о выполнении положений Конвенции (статья 21)</a:t>
            </a:r>
          </a:p>
          <a:p>
            <a:endParaRPr lang="en-US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9860" y="1261896"/>
            <a:ext cx="4042792" cy="503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b="1" dirty="0"/>
              <a:t>Добровольные меры</a:t>
            </a:r>
          </a:p>
          <a:p>
            <a:pPr lvl="0"/>
            <a:r>
              <a:rPr lang="ru-RU" sz="1400" b="1" dirty="0"/>
              <a:t>Принятие мер в отношении загрязненных участков</a:t>
            </a:r>
            <a:r>
              <a:rPr lang="ru-RU" sz="1400" dirty="0"/>
              <a:t> (статья 12);</a:t>
            </a:r>
          </a:p>
          <a:p>
            <a:pPr lvl="0"/>
            <a:r>
              <a:rPr lang="ru-RU" sz="1400" dirty="0"/>
              <a:t>Разработка программ для защиты населения и оказанию медицинских услуг населению, подверженному риску (статья 16);</a:t>
            </a:r>
          </a:p>
          <a:p>
            <a:pPr lvl="0"/>
            <a:r>
              <a:rPr lang="ru-RU" sz="1400" dirty="0"/>
              <a:t>Разработка плана осуществления положений Конвенции, в том числе плана по контролю выбросов и высвобождений ртути (статья 20, статья 8, 9)</a:t>
            </a:r>
          </a:p>
          <a:p>
            <a:pPr lvl="0"/>
            <a:r>
              <a:rPr lang="ru-RU" sz="1400" dirty="0"/>
              <a:t>Обмен опытом с другими странами по вопросам информирования, технического содействия и передачи технологий, научных исследований, в том числе мониторинга (статья 14, 17, 19);</a:t>
            </a:r>
          </a:p>
          <a:p>
            <a:r>
              <a:rPr lang="ru-RU" sz="1400" b="1" dirty="0"/>
              <a:t>Принятие мер в отношении информирования, повышения осведомленности </a:t>
            </a:r>
            <a:r>
              <a:rPr lang="ru-RU" sz="1400" dirty="0"/>
              <a:t>(статья 18) </a:t>
            </a:r>
            <a:endParaRPr lang="en-US" sz="1400" dirty="0"/>
          </a:p>
        </p:txBody>
      </p:sp>
      <p:pic>
        <p:nvPicPr>
          <p:cNvPr id="8" name="Рисунок 7" descr="gef_new_logo_">
            <a:extLst>
              <a:ext uri="{FF2B5EF4-FFF2-40B4-BE49-F238E27FC236}">
                <a16:creationId xmlns:a16="http://schemas.microsoft.com/office/drawing/2014/main" id="{33E9A096-A0F9-4A3C-990E-1A725A2F665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946042" cy="106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Gerb1">
            <a:extLst>
              <a:ext uri="{FF2B5EF4-FFF2-40B4-BE49-F238E27FC236}">
                <a16:creationId xmlns:a16="http://schemas.microsoft.com/office/drawing/2014/main" id="{AF498826-22DA-4FE1-8818-04250834B73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88640"/>
            <a:ext cx="848131" cy="857232"/>
          </a:xfrm>
          <a:prstGeom prst="rect">
            <a:avLst/>
          </a:prstGeom>
          <a:noFill/>
        </p:spPr>
      </p:pic>
      <p:pic>
        <p:nvPicPr>
          <p:cNvPr id="10" name="Рисунок 9" descr="Description: cid:image003.png@01CC4C5C.E3D04080">
            <a:extLst>
              <a:ext uri="{FF2B5EF4-FFF2-40B4-BE49-F238E27FC236}">
                <a16:creationId xmlns:a16="http://schemas.microsoft.com/office/drawing/2014/main" id="{42B1DAF4-1BE5-4F41-BD8A-E98DB6D53F54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70900" y="188640"/>
            <a:ext cx="673100" cy="1243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1720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>
              <a:buNone/>
            </a:pPr>
            <a:r>
              <a:rPr lang="ru-RU" b="1" dirty="0">
                <a:solidFill>
                  <a:srgbClr val="0070C0"/>
                </a:solidFill>
              </a:rPr>
              <a:t>Благодарю за внимание!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en-US" sz="1600" dirty="0">
                <a:solidFill>
                  <a:srgbClr val="0070C0"/>
                </a:solidFill>
              </a:rPr>
              <a:t>e-mail: </a:t>
            </a:r>
            <a:r>
              <a:rPr lang="en-US" sz="1600" u="sng" dirty="0">
                <a:solidFill>
                  <a:srgbClr val="0070C0"/>
                </a:solidFill>
              </a:rPr>
              <a:t>nina.gor@undp.org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58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431653"/>
            <a:ext cx="8075120" cy="2986991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chemeClr val="accent1"/>
                </a:solidFill>
              </a:rPr>
              <a:t>Текущая ситуация по управлению ртутью. Положительные и отрицательные аспекты ратификации </a:t>
            </a:r>
            <a:r>
              <a:rPr lang="ru-RU" b="1" dirty="0" err="1">
                <a:solidFill>
                  <a:schemeClr val="accent1"/>
                </a:solidFill>
              </a:rPr>
              <a:t>Минаматской</a:t>
            </a:r>
            <a:r>
              <a:rPr lang="ru-RU" b="1" dirty="0">
                <a:solidFill>
                  <a:schemeClr val="accent1"/>
                </a:solidFill>
              </a:rPr>
              <a:t> Конвенция по ртути</a:t>
            </a:r>
            <a:br>
              <a:rPr lang="ru-RU" b="1" dirty="0">
                <a:solidFill>
                  <a:schemeClr val="accent1"/>
                </a:solidFill>
              </a:rPr>
            </a:br>
            <a:endParaRPr lang="ru-RU" sz="4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2208" y="4418644"/>
            <a:ext cx="6400800" cy="792088"/>
          </a:xfrm>
        </p:spPr>
        <p:txBody>
          <a:bodyPr>
            <a:no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Нина Гор, менеджер проекта ПРООН-ГЭФ-Правительства РК « Первоначальная оценка Казахстана в рамках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Минаматской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конвенции по ртути»</a:t>
            </a:r>
          </a:p>
        </p:txBody>
      </p:sp>
      <p:pic>
        <p:nvPicPr>
          <p:cNvPr id="4" name="Рисунок 3" descr="gef_new_logo_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946042" cy="106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Gerb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88640"/>
            <a:ext cx="848131" cy="857232"/>
          </a:xfrm>
          <a:prstGeom prst="rect">
            <a:avLst/>
          </a:prstGeom>
          <a:noFill/>
        </p:spPr>
      </p:pic>
      <p:pic>
        <p:nvPicPr>
          <p:cNvPr id="6" name="Рисунок 5" descr="Description: cid:image003.png@01CC4C5C.E3D0408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70900" y="188640"/>
            <a:ext cx="673100" cy="124301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0360" y="5949280"/>
            <a:ext cx="8427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>
                <a:latin typeface="+mj-lt"/>
                <a:cs typeface="Arial" pitchFamily="34" charset="0"/>
              </a:rPr>
              <a:t>Астана, апрель  2018 г.</a:t>
            </a:r>
            <a:endParaRPr lang="ru-RU" sz="1400" i="1" dirty="0">
              <a:latin typeface="+mj-lt"/>
            </a:endParaRPr>
          </a:p>
          <a:p>
            <a:endParaRPr lang="ru-RU" sz="1400" i="1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253855"/>
            <a:ext cx="8568952" cy="590969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2800" b="1" dirty="0"/>
              <a:t>Источники и общее поступление ртути в Казахстане  </a:t>
            </a:r>
            <a:r>
              <a:rPr lang="ru-RU" sz="1800" b="1" dirty="0"/>
              <a:t>(кг/2014 год)</a:t>
            </a:r>
            <a:endParaRPr lang="ru-RU" sz="1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111088"/>
            <a:ext cx="3600400" cy="4414256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</a:rPr>
              <a:t>промышленные процессы: металлургия, производство электроэнергии, цементная промышленность;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</a:rPr>
              <a:t>использование ртутьсодержащей продукции, и как следствие образование ртутьсодержащих отходов;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</a:rPr>
              <a:t>исторические загрязнения: </a:t>
            </a:r>
            <a:r>
              <a:rPr lang="ru-RU" sz="2000" dirty="0" err="1">
                <a:solidFill>
                  <a:srgbClr val="000000"/>
                </a:solidFill>
              </a:rPr>
              <a:t>р.Нура</a:t>
            </a:r>
            <a:r>
              <a:rPr lang="ru-RU" sz="2000" dirty="0">
                <a:solidFill>
                  <a:srgbClr val="000000"/>
                </a:solidFill>
              </a:rPr>
              <a:t> (Карагандинская область, озеро </a:t>
            </a:r>
            <a:r>
              <a:rPr lang="ru-RU" sz="2000" dirty="0" err="1">
                <a:solidFill>
                  <a:srgbClr val="000000"/>
                </a:solidFill>
              </a:rPr>
              <a:t>Былкылдак</a:t>
            </a:r>
            <a:r>
              <a:rPr lang="ru-RU" sz="2000" dirty="0">
                <a:solidFill>
                  <a:srgbClr val="000000"/>
                </a:solidFill>
              </a:rPr>
              <a:t> Павлодарская область)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gef_new_logo_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946042" cy="106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Gerb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88640"/>
            <a:ext cx="848131" cy="857232"/>
          </a:xfrm>
          <a:prstGeom prst="rect">
            <a:avLst/>
          </a:prstGeom>
          <a:noFill/>
        </p:spPr>
      </p:pic>
      <p:pic>
        <p:nvPicPr>
          <p:cNvPr id="6" name="Рисунок 5" descr="Description: cid:image003.png@01CC4C5C.E3D0408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70900" y="188640"/>
            <a:ext cx="673100" cy="1243013"/>
          </a:xfrm>
          <a:prstGeom prst="rect">
            <a:avLst/>
          </a:prstGeom>
          <a:noFill/>
        </p:spPr>
      </p:pic>
      <p:graphicFrame>
        <p:nvGraphicFramePr>
          <p:cNvPr id="7" name="Содержимое 4">
            <a:extLst>
              <a:ext uri="{FF2B5EF4-FFF2-40B4-BE49-F238E27FC236}">
                <a16:creationId xmlns:a16="http://schemas.microsoft.com/office/drawing/2014/main" id="{FE4B8617-744C-4AB4-852F-5CE750FAC9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6988534"/>
              </p:ext>
            </p:extLst>
          </p:nvPr>
        </p:nvGraphicFramePr>
        <p:xfrm>
          <a:off x="4283968" y="2111087"/>
          <a:ext cx="4320480" cy="440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801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473" y="546228"/>
            <a:ext cx="8429684" cy="857256"/>
          </a:xfrm>
        </p:spPr>
        <p:txBody>
          <a:bodyPr>
            <a:normAutofit fontScale="90000"/>
          </a:bodyPr>
          <a:lstStyle/>
          <a:p>
            <a:r>
              <a:rPr lang="ru-RU" altLang="ru-RU" sz="3600" dirty="0"/>
              <a:t>Вклады отдельных источников в поступление ртути в различные среды</a:t>
            </a:r>
            <a:r>
              <a:rPr lang="en-US" altLang="ru-RU" sz="3600" dirty="0"/>
              <a:t>,</a:t>
            </a:r>
            <a:r>
              <a:rPr lang="ru-RU" altLang="ru-RU" sz="3600" dirty="0"/>
              <a:t> 2014 год</a:t>
            </a:r>
            <a:br>
              <a:rPr lang="ru-RU" altLang="ru-RU" b="1" dirty="0">
                <a:solidFill>
                  <a:srgbClr val="448AD7"/>
                </a:solidFill>
                <a:latin typeface="Georgia" panose="02040502050405020303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916832"/>
          <a:ext cx="3312368" cy="2260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059832" y="1844824"/>
          <a:ext cx="324042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5940152" y="1916832"/>
          <a:ext cx="345335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/>
          </p:nvPr>
        </p:nvGraphicFramePr>
        <p:xfrm>
          <a:off x="5940152" y="4365104"/>
          <a:ext cx="3635897" cy="2390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9226" y="1484784"/>
            <a:ext cx="8875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Поступление ртути в воздух    Поступление ртути в воду      Поступление ртути в почву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36296" y="4077072"/>
            <a:ext cx="949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Отходы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1916832"/>
            <a:ext cx="784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54,5 т.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64088" y="1916832"/>
            <a:ext cx="784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12,3 т.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42728" y="1916832"/>
            <a:ext cx="90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206,7 т.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42728" y="4581128"/>
            <a:ext cx="90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155,9 т.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/>
          </p:nvPr>
        </p:nvGraphicFramePr>
        <p:xfrm>
          <a:off x="70644" y="5608285"/>
          <a:ext cx="4394199" cy="1147564"/>
        </p:xfrm>
        <a:graphic>
          <a:graphicData uri="http://schemas.openxmlformats.org/drawingml/2006/table">
            <a:tbl>
              <a:tblPr/>
              <a:tblGrid>
                <a:gridCol w="279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5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Пр-во первичного металла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Сжигание угля и прочие способы его использования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Использование и утилизация ртутьсодержащей продукции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Пр-во цемента, пульпы и бумаги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Сжигание прочего природного топлива и биомассы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Добыча нефти и газа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/>
          </p:nvPr>
        </p:nvGraphicFramePr>
        <p:xfrm>
          <a:off x="3321259" y="4429953"/>
          <a:ext cx="3266966" cy="232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56384" y="3961197"/>
            <a:ext cx="3744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Поступление ртути в побочные продукты и примеси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63615" y="4581128"/>
            <a:ext cx="103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147,7 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118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431654"/>
            <a:ext cx="8075120" cy="560750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ru-RU" sz="4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Международные соглашения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492896"/>
            <a:ext cx="7979866" cy="340861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6600CC"/>
                </a:solidFill>
              </a:rPr>
              <a:t>Базельская</a:t>
            </a:r>
            <a:r>
              <a:rPr lang="ru-RU" sz="1600" dirty="0">
                <a:solidFill>
                  <a:srgbClr val="6600CC"/>
                </a:solidFill>
              </a:rPr>
              <a:t> конвенция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6600CC"/>
                </a:solidFill>
              </a:rPr>
              <a:t>Роттердамская</a:t>
            </a:r>
            <a:r>
              <a:rPr lang="ru-RU" sz="1600" dirty="0">
                <a:solidFill>
                  <a:srgbClr val="6600CC"/>
                </a:solidFill>
              </a:rPr>
              <a:t> конвенция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6600CC"/>
                </a:solidFill>
              </a:rPr>
              <a:t>Решение ТС от 16 августа 2012 года № 134</a:t>
            </a:r>
            <a:br>
              <a:rPr lang="en-US" sz="1600" dirty="0">
                <a:solidFill>
                  <a:srgbClr val="6600CC"/>
                </a:solidFill>
              </a:rPr>
            </a:br>
            <a:r>
              <a:rPr lang="ru-RU" sz="1600" dirty="0">
                <a:solidFill>
                  <a:srgbClr val="6600CC"/>
                </a:solidFill>
              </a:rPr>
              <a:t>«О нормативных правовых актах в области нетарифного регулирования»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6600CC"/>
                </a:solidFill>
              </a:rPr>
              <a:t>Решение ТС от </a:t>
            </a:r>
            <a:r>
              <a:rPr lang="en-US" sz="1600" dirty="0">
                <a:solidFill>
                  <a:srgbClr val="6600CC"/>
                </a:solidFill>
              </a:rPr>
              <a:t>28 </a:t>
            </a:r>
            <a:r>
              <a:rPr lang="en-US" sz="1600" dirty="0" err="1">
                <a:solidFill>
                  <a:srgbClr val="6600CC"/>
                </a:solidFill>
              </a:rPr>
              <a:t>мая</a:t>
            </a:r>
            <a:r>
              <a:rPr lang="en-US" sz="1600" dirty="0">
                <a:solidFill>
                  <a:srgbClr val="6600CC"/>
                </a:solidFill>
              </a:rPr>
              <a:t> 2010 </a:t>
            </a:r>
            <a:r>
              <a:rPr lang="en-US" sz="1600" dirty="0" err="1">
                <a:solidFill>
                  <a:srgbClr val="6600CC"/>
                </a:solidFill>
              </a:rPr>
              <a:t>года</a:t>
            </a:r>
            <a:r>
              <a:rPr lang="en-US" sz="1600" dirty="0">
                <a:solidFill>
                  <a:srgbClr val="6600CC"/>
                </a:solidFill>
              </a:rPr>
              <a:t> № 299</a:t>
            </a:r>
            <a:r>
              <a:rPr lang="ru-RU" sz="1600" dirty="0">
                <a:solidFill>
                  <a:srgbClr val="6600CC"/>
                </a:solidFill>
              </a:rPr>
              <a:t> </a:t>
            </a:r>
            <a:br>
              <a:rPr lang="ru-RU" sz="1600" dirty="0">
                <a:solidFill>
                  <a:srgbClr val="6600CC"/>
                </a:solidFill>
              </a:rPr>
            </a:br>
            <a:r>
              <a:rPr lang="ru-RU" sz="1600" dirty="0">
                <a:solidFill>
                  <a:srgbClr val="6600CC"/>
                </a:solidFill>
              </a:rPr>
              <a:t>«О применении санитарных мер в Таможенном Союзе»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6600CC"/>
                </a:solidFill>
              </a:rPr>
              <a:t>ТР ТС 009/2011</a:t>
            </a:r>
            <a:r>
              <a:rPr lang="ru-RU" sz="1600" dirty="0"/>
              <a:t> </a:t>
            </a:r>
            <a:r>
              <a:rPr lang="ru-RU" sz="1600" dirty="0">
                <a:solidFill>
                  <a:srgbClr val="6600CC"/>
                </a:solidFill>
              </a:rPr>
              <a:t>«О безопасности парфюмерно-косметической продукции»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gef_new_logo_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946042" cy="106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Gerb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88640"/>
            <a:ext cx="848131" cy="857232"/>
          </a:xfrm>
          <a:prstGeom prst="rect">
            <a:avLst/>
          </a:prstGeom>
          <a:noFill/>
        </p:spPr>
      </p:pic>
      <p:pic>
        <p:nvPicPr>
          <p:cNvPr id="6" name="Рисунок 5" descr="Description: cid:image003.png@01CC4C5C.E3D0408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70900" y="188640"/>
            <a:ext cx="673100" cy="1243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4789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431654"/>
            <a:ext cx="8075120" cy="560750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chemeClr val="accent1"/>
                </a:solidFill>
                <a:cs typeface="Miriam" panose="020B0502050101010101" pitchFamily="34" charset="-79"/>
              </a:rPr>
              <a:t>Национальное законодательство:</a:t>
            </a:r>
            <a:endParaRPr lang="ru-RU" sz="4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gef_new_logo_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946042" cy="106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Gerb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88640"/>
            <a:ext cx="848131" cy="857232"/>
          </a:xfrm>
          <a:prstGeom prst="rect">
            <a:avLst/>
          </a:prstGeom>
          <a:noFill/>
        </p:spPr>
      </p:pic>
      <p:pic>
        <p:nvPicPr>
          <p:cNvPr id="6" name="Рисунок 5" descr="Description: cid:image003.png@01CC4C5C.E3D0408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70900" y="188640"/>
            <a:ext cx="673100" cy="1243013"/>
          </a:xfrm>
          <a:prstGeom prst="rect">
            <a:avLst/>
          </a:prstGeom>
          <a:noFill/>
        </p:spPr>
      </p:pic>
      <p:sp>
        <p:nvSpPr>
          <p:cNvPr id="9" name="Подзаголовок 8">
            <a:extLst>
              <a:ext uri="{FF2B5EF4-FFF2-40B4-BE49-F238E27FC236}">
                <a16:creationId xmlns:a16="http://schemas.microsoft.com/office/drawing/2014/main" id="{03C1DAAE-4AC9-4B87-BE3F-5D3D8E7B1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2403586"/>
            <a:ext cx="8075120" cy="4193766"/>
          </a:xfrm>
        </p:spPr>
        <p:txBody>
          <a:bodyPr>
            <a:normAutofit fontScale="77500" lnSpcReduction="20000"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3600" dirty="0">
                <a:solidFill>
                  <a:schemeClr val="accent4"/>
                </a:solidFill>
                <a:ea typeface="ＭＳ Ｐゴシック" charset="-128"/>
                <a:cs typeface="Miriam" panose="020B0502050101010101" pitchFamily="34" charset="-79"/>
              </a:rPr>
              <a:t>Экологический кодекс РК;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3600" dirty="0">
                <a:solidFill>
                  <a:schemeClr val="accent4"/>
                </a:solidFill>
                <a:ea typeface="ＭＳ Ｐゴシック" charset="-128"/>
                <a:cs typeface="Miriam" panose="020B0502050101010101" pitchFamily="34" charset="-79"/>
              </a:rPr>
              <a:t>Кодекс РК «О здоровье народа и системе здравоохранения»;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3600" dirty="0">
                <a:solidFill>
                  <a:schemeClr val="accent4"/>
                </a:solidFill>
                <a:ea typeface="ＭＳ Ｐゴシック" charset="-128"/>
                <a:cs typeface="Miriam" panose="020B0502050101010101" pitchFamily="34" charset="-79"/>
              </a:rPr>
              <a:t>Закон РК «О безопасности химической продукции»;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3600" dirty="0">
                <a:solidFill>
                  <a:schemeClr val="accent4"/>
                </a:solidFill>
                <a:ea typeface="ＭＳ Ｐゴシック" charset="-128"/>
                <a:cs typeface="Miriam" panose="020B0502050101010101" pitchFamily="34" charset="-79"/>
              </a:rPr>
              <a:t>Концепция по переходу Республики Казахстан к «зеленой экономике»;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3600" dirty="0">
                <a:solidFill>
                  <a:schemeClr val="accent4"/>
                </a:solidFill>
                <a:ea typeface="ＭＳ Ｐゴシック" charset="-128"/>
                <a:cs typeface="Miriam" panose="020B0502050101010101" pitchFamily="34" charset="-79"/>
              </a:rPr>
              <a:t>Технические регламенты и Решения Таможенного Союза;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3600" dirty="0">
                <a:solidFill>
                  <a:schemeClr val="accent4"/>
                </a:solidFill>
                <a:ea typeface="ＭＳ Ｐゴシック" charset="-128"/>
                <a:cs typeface="Miriam" panose="020B0502050101010101" pitchFamily="34" charset="-79"/>
              </a:rPr>
              <a:t>Подзаконные нормативно-правовые акты РК.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11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431654"/>
            <a:ext cx="8075120" cy="560750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chemeClr val="accent1"/>
                </a:solidFill>
              </a:rPr>
              <a:t>Государственные стандарты</a:t>
            </a:r>
            <a:endParaRPr lang="ru-RU" sz="4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4541" y="2352290"/>
            <a:ext cx="7979866" cy="3408610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>
                <a:solidFill>
                  <a:srgbClr val="7030A0"/>
                </a:solidFill>
              </a:rPr>
              <a:t>ГОСТ 4658-73 </a:t>
            </a:r>
            <a:r>
              <a:rPr lang="ru-RU" sz="1600" dirty="0">
                <a:solidFill>
                  <a:srgbClr val="7030A0"/>
                </a:solidFill>
              </a:rPr>
              <a:t>Ртуть. Технические условия;</a:t>
            </a:r>
            <a:endParaRPr lang="ru-RU" sz="1600" b="1" dirty="0">
              <a:solidFill>
                <a:srgbClr val="7030A0"/>
              </a:solidFill>
            </a:endParaRPr>
          </a:p>
          <a:p>
            <a:pPr algn="just"/>
            <a:r>
              <a:rPr lang="ru-RU" sz="1600" b="1" dirty="0">
                <a:solidFill>
                  <a:srgbClr val="7030A0"/>
                </a:solidFill>
              </a:rPr>
              <a:t>ГОСТ 12.3.031 -83. ССБТ</a:t>
            </a:r>
            <a:r>
              <a:rPr lang="ru-RU" sz="1600" dirty="0">
                <a:solidFill>
                  <a:srgbClr val="7030A0"/>
                </a:solidFill>
              </a:rPr>
              <a:t>. Работы со ртутью. Требования безопасности.</a:t>
            </a:r>
          </a:p>
          <a:p>
            <a:pPr algn="just"/>
            <a:r>
              <a:rPr lang="ru-RU" sz="1600" b="1" dirty="0">
                <a:solidFill>
                  <a:srgbClr val="7030A0"/>
                </a:solidFill>
              </a:rPr>
              <a:t>ГОСТ 26927-86</a:t>
            </a:r>
            <a:r>
              <a:rPr lang="ru-RU" sz="1600" dirty="0">
                <a:solidFill>
                  <a:srgbClr val="7030A0"/>
                </a:solidFill>
              </a:rPr>
              <a:t> Сырье и продукты пищевые. Методы определения ртути;</a:t>
            </a:r>
            <a:endParaRPr lang="en-US" sz="1600" dirty="0">
              <a:solidFill>
                <a:srgbClr val="7030A0"/>
              </a:solidFill>
            </a:endParaRPr>
          </a:p>
          <a:p>
            <a:pPr algn="just"/>
            <a:r>
              <a:rPr lang="ru-RU" sz="1600" b="1" dirty="0">
                <a:solidFill>
                  <a:srgbClr val="7030A0"/>
                </a:solidFill>
              </a:rPr>
              <a:t>СТ РК 1155-2002.</a:t>
            </a:r>
            <a:r>
              <a:rPr lang="ru-RU" sz="1600" dirty="0">
                <a:solidFill>
                  <a:srgbClr val="7030A0"/>
                </a:solidFill>
              </a:rPr>
              <a:t> Ртутьсодержащие приборы и изделия. </a:t>
            </a:r>
            <a:r>
              <a:rPr lang="ru-RU" sz="1600" dirty="0" err="1">
                <a:solidFill>
                  <a:srgbClr val="7030A0"/>
                </a:solidFill>
              </a:rPr>
              <a:t>Вакуумтермическая</a:t>
            </a:r>
            <a:r>
              <a:rPr lang="ru-RU" sz="1600" dirty="0">
                <a:solidFill>
                  <a:srgbClr val="7030A0"/>
                </a:solidFill>
              </a:rPr>
              <a:t> утилизация.</a:t>
            </a:r>
            <a:endParaRPr lang="en-US" sz="1600" dirty="0">
              <a:solidFill>
                <a:srgbClr val="7030A0"/>
              </a:solidFill>
            </a:endParaRPr>
          </a:p>
          <a:p>
            <a:pPr lvl="0" algn="just"/>
            <a:r>
              <a:rPr lang="ru-RU" sz="1600" b="1" dirty="0">
                <a:solidFill>
                  <a:srgbClr val="7030A0"/>
                </a:solidFill>
              </a:rPr>
              <a:t>СТ РК  1513 – 2006</a:t>
            </a:r>
            <a:r>
              <a:rPr lang="ru-RU" sz="1600" dirty="0">
                <a:solidFill>
                  <a:srgbClr val="7030A0"/>
                </a:solidFill>
              </a:rPr>
              <a:t> (ГОСТ Р 52105-2003). Ресурсосбережение. Обращение с отходами. Классификация и методы переработки ртутьсодержащих отходов. Основные положения.</a:t>
            </a:r>
          </a:p>
          <a:p>
            <a:pPr lvl="0" algn="just"/>
            <a:r>
              <a:rPr lang="ru-RU" sz="1600" b="1" dirty="0">
                <a:solidFill>
                  <a:srgbClr val="7030A0"/>
                </a:solidFill>
              </a:rPr>
              <a:t>СТ РК ИСО 16590-2007</a:t>
            </a:r>
            <a:r>
              <a:rPr lang="ru-RU" sz="1600" dirty="0">
                <a:solidFill>
                  <a:srgbClr val="7030A0"/>
                </a:solidFill>
              </a:rPr>
              <a:t> Качество воды. Определение содержания ртути. Методы, включающие обогащение амальгамированием;</a:t>
            </a:r>
          </a:p>
          <a:p>
            <a:pPr lvl="0" algn="just"/>
            <a:r>
              <a:rPr lang="ru-RU" sz="1600" b="1" dirty="0">
                <a:solidFill>
                  <a:srgbClr val="7030A0"/>
                </a:solidFill>
              </a:rPr>
              <a:t>СТ РК ИСО 5666-2010</a:t>
            </a:r>
            <a:r>
              <a:rPr lang="ru-RU" sz="1600" dirty="0">
                <a:solidFill>
                  <a:srgbClr val="7030A0"/>
                </a:solidFill>
              </a:rPr>
              <a:t> Охрана природы. Гидросфера. Определение содержания ртути</a:t>
            </a:r>
            <a:endParaRPr lang="en-US" sz="1600" dirty="0">
              <a:solidFill>
                <a:srgbClr val="7030A0"/>
              </a:solidFill>
            </a:endParaRP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gef_new_logo_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946042" cy="106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Gerb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88640"/>
            <a:ext cx="848131" cy="857232"/>
          </a:xfrm>
          <a:prstGeom prst="rect">
            <a:avLst/>
          </a:prstGeom>
          <a:noFill/>
        </p:spPr>
      </p:pic>
      <p:pic>
        <p:nvPicPr>
          <p:cNvPr id="6" name="Рисунок 5" descr="Description: cid:image003.png@01CC4C5C.E3D0408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70900" y="188640"/>
            <a:ext cx="673100" cy="1243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2232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4761" y="1253855"/>
            <a:ext cx="4762873" cy="533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70C0"/>
                </a:solidFill>
                <a:ea typeface="ＭＳ Ｐゴシック" pitchFamily="34" charset="-128"/>
                <a:cs typeface="Arial" charset="0"/>
              </a:rPr>
              <a:t>Почему ртуть</a:t>
            </a:r>
            <a:r>
              <a:rPr lang="en-GB" sz="3200" b="1" dirty="0">
                <a:solidFill>
                  <a:srgbClr val="0070C0"/>
                </a:solidFill>
                <a:ea typeface="ＭＳ Ｐゴシック" pitchFamily="34" charset="-128"/>
                <a:cs typeface="Arial" charset="0"/>
              </a:rPr>
              <a:t>?</a:t>
            </a:r>
            <a:endParaRPr lang="ru-RU" sz="3200" b="1" dirty="0">
              <a:solidFill>
                <a:srgbClr val="0070C0"/>
              </a:solidFill>
              <a:ea typeface="ＭＳ Ｐゴシック" pitchFamily="34" charset="-128"/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5596" y="2928678"/>
            <a:ext cx="7501204" cy="337185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5" name="7 Rectángulo redondeado"/>
          <p:cNvSpPr>
            <a:spLocks noChangeArrowheads="1"/>
          </p:cNvSpPr>
          <p:nvPr/>
        </p:nvSpPr>
        <p:spPr bwMode="auto">
          <a:xfrm>
            <a:off x="216496" y="1367029"/>
            <a:ext cx="2934393" cy="312329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FF00"/>
                </a:solidFill>
                <a:cs typeface="Arial" charset="0"/>
              </a:rPr>
              <a:t>Глобальные вопросы</a:t>
            </a:r>
            <a:r>
              <a:rPr lang="es-ES_tradnl" sz="2000" b="1" dirty="0">
                <a:solidFill>
                  <a:srgbClr val="FFFF00"/>
                </a:solidFill>
                <a:cs typeface="Arial" charset="0"/>
              </a:rPr>
              <a:t>:</a:t>
            </a:r>
            <a:endParaRPr lang="es-ES" sz="2000" b="1" dirty="0">
              <a:solidFill>
                <a:srgbClr val="FFFF00"/>
              </a:solidFill>
              <a:cs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FFFF00"/>
                </a:solidFill>
                <a:latin typeface="Arial" charset="0"/>
                <a:cs typeface="Arial" charset="0"/>
              </a:rPr>
              <a:t>Глобальный атмосферный перенос</a:t>
            </a:r>
            <a:endParaRPr lang="en-US" sz="1600" dirty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FFFF00"/>
                </a:solidFill>
                <a:latin typeface="Arial" charset="0"/>
                <a:cs typeface="Arial" charset="0"/>
              </a:rPr>
              <a:t>Био-магнификация</a:t>
            </a:r>
            <a:endParaRPr lang="en-US" sz="1600" dirty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FFFF00"/>
                </a:solidFill>
                <a:latin typeface="Arial" charset="0"/>
                <a:cs typeface="Arial" charset="0"/>
              </a:rPr>
              <a:t>Воздействие на здоровье и окружающую среду</a:t>
            </a:r>
            <a:endParaRPr lang="en-US" sz="1600" dirty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FFFF00"/>
                </a:solidFill>
                <a:latin typeface="Arial" charset="0"/>
                <a:cs typeface="Arial" charset="0"/>
              </a:rPr>
              <a:t>Ртуть – химический элемент, не поддаётся разложению</a:t>
            </a:r>
            <a:endParaRPr lang="de-DE" sz="16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Рисунок 5" descr="gef_new_logo_">
            <a:extLst>
              <a:ext uri="{FF2B5EF4-FFF2-40B4-BE49-F238E27FC236}">
                <a16:creationId xmlns:a16="http://schemas.microsoft.com/office/drawing/2014/main" id="{5F050846-CEAB-4579-8506-0F39A94AE3E5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946042" cy="106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Gerb1">
            <a:extLst>
              <a:ext uri="{FF2B5EF4-FFF2-40B4-BE49-F238E27FC236}">
                <a16:creationId xmlns:a16="http://schemas.microsoft.com/office/drawing/2014/main" id="{1AC61883-FF2F-447B-8EF8-7256D38CEE77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188640"/>
            <a:ext cx="848131" cy="857232"/>
          </a:xfrm>
          <a:prstGeom prst="rect">
            <a:avLst/>
          </a:prstGeom>
          <a:noFill/>
        </p:spPr>
      </p:pic>
      <p:pic>
        <p:nvPicPr>
          <p:cNvPr id="8" name="Рисунок 7" descr="Description: cid:image003.png@01CC4C5C.E3D04080">
            <a:extLst>
              <a:ext uri="{FF2B5EF4-FFF2-40B4-BE49-F238E27FC236}">
                <a16:creationId xmlns:a16="http://schemas.microsoft.com/office/drawing/2014/main" id="{0A61A066-2B90-43D5-A48B-91A5EF14986F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70900" y="188640"/>
            <a:ext cx="673100" cy="1243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179640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766" y="834263"/>
            <a:ext cx="8429684" cy="857256"/>
          </a:xfrm>
        </p:spPr>
        <p:txBody>
          <a:bodyPr>
            <a:normAutofit/>
          </a:bodyPr>
          <a:lstStyle/>
          <a:p>
            <a:r>
              <a:rPr lang="ru-RU" sz="3200" b="1" dirty="0" err="1"/>
              <a:t>Минаматская</a:t>
            </a:r>
            <a:r>
              <a:rPr lang="ru-RU" sz="3200" b="1" dirty="0"/>
              <a:t> конвенция о ртути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69235167"/>
              </p:ext>
            </p:extLst>
          </p:nvPr>
        </p:nvGraphicFramePr>
        <p:xfrm>
          <a:off x="4860032" y="2077300"/>
          <a:ext cx="4104456" cy="44019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04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Принята:</a:t>
                      </a:r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2013 год, 11 октября, </a:t>
                      </a:r>
                      <a:r>
                        <a:rPr lang="ru-RU" sz="1600" dirty="0" err="1"/>
                        <a:t>г.Кумамото</a:t>
                      </a:r>
                      <a:r>
                        <a:rPr lang="ru-RU" sz="1600" dirty="0"/>
                        <a:t> (Япония) </a:t>
                      </a:r>
                    </a:p>
                    <a:p>
                      <a:r>
                        <a:rPr lang="en-US" sz="1400" dirty="0">
                          <a:hlinkClick r:id="rId3"/>
                        </a:rPr>
                        <a:t>http://mercuryconvention.org/</a:t>
                      </a:r>
                      <a:r>
                        <a:rPr lang="ru-RU" sz="1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04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dirty="0"/>
                        <a:t>Вступила в силу :</a:t>
                      </a:r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16.09.2017 г.</a:t>
                      </a:r>
                      <a:endParaRPr lang="en-GB" altLang="en-US" sz="1600" dirty="0"/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2020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Цель Конвенции: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/>
                        <a:t>охрана здоровья</a:t>
                      </a:r>
                    </a:p>
                    <a:p>
                      <a:pPr>
                        <a:buNone/>
                      </a:pPr>
                      <a:r>
                        <a:rPr lang="ru-RU" sz="1600" dirty="0"/>
                        <a:t>человека и окружающей среды от антропогенных выбросов ртути и ее соединений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8942">
                <a:tc grid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hlinkClick r:id="rId4"/>
                        </a:rPr>
                        <a:t>http://mercuryconvention.org/Portals/11/documents/Booklets/Minamata_convention_Russian.pdf</a:t>
                      </a:r>
                      <a:r>
                        <a:rPr lang="ru-RU" sz="1600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620300"/>
            <a:ext cx="4038600" cy="490338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300" b="1" dirty="0"/>
              <a:t>Ртуть</a:t>
            </a:r>
          </a:p>
          <a:p>
            <a:pPr algn="ctr">
              <a:buNone/>
            </a:pPr>
            <a:endParaRPr lang="ru-RU" sz="2100" b="1" dirty="0"/>
          </a:p>
          <a:p>
            <a:pPr>
              <a:buNone/>
            </a:pPr>
            <a:r>
              <a:rPr lang="en-US" sz="2900" b="1" dirty="0"/>
              <a:t>2001 – 2012 </a:t>
            </a:r>
            <a:r>
              <a:rPr lang="ru-RU" sz="2900" b="1" dirty="0"/>
              <a:t>гг. </a:t>
            </a:r>
            <a:r>
              <a:rPr lang="ru-RU" sz="2900" dirty="0"/>
              <a:t>– ЮНЕП, глобальные исследования по ртути и разработка глобального документа по ртути:</a:t>
            </a:r>
          </a:p>
          <a:p>
            <a:pPr>
              <a:buNone/>
            </a:pPr>
            <a:endParaRPr lang="ru-RU" sz="2900" dirty="0"/>
          </a:p>
          <a:p>
            <a:pPr>
              <a:buFontTx/>
              <a:buChar char="-"/>
            </a:pPr>
            <a:r>
              <a:rPr lang="ru-RU" sz="2900" b="1" u="sng" dirty="0"/>
              <a:t>ртуть признана веществом, оказывающим значительное неблагоприятное неврологическое и иное воздействие на здоровье человека, при этом выражается особая обеспокоенность ее пагубным воздействием на еще не родившихся детей и младенцев</a:t>
            </a:r>
            <a:r>
              <a:rPr lang="ru-RU" sz="2900" dirty="0"/>
              <a:t>;</a:t>
            </a:r>
          </a:p>
          <a:p>
            <a:pPr>
              <a:buFontTx/>
              <a:buChar char="-"/>
            </a:pPr>
            <a:r>
              <a:rPr lang="ru-RU" sz="2900" dirty="0"/>
              <a:t>загрязнение ртутью за последние 20 лет возросло в 3 раза в результате деятельности человека;</a:t>
            </a:r>
          </a:p>
          <a:p>
            <a:pPr>
              <a:buFontTx/>
              <a:buChar char="-"/>
            </a:pPr>
            <a:r>
              <a:rPr lang="ru-RU" sz="2900" b="1" dirty="0"/>
              <a:t>ртуть – это глобальный загрязнитель</a:t>
            </a:r>
            <a:r>
              <a:rPr lang="ru-RU" sz="2900" dirty="0"/>
              <a:t>; </a:t>
            </a:r>
          </a:p>
          <a:p>
            <a:pPr>
              <a:buFontTx/>
              <a:buChar char="-"/>
            </a:pPr>
            <a:r>
              <a:rPr lang="ru-RU" sz="2900" dirty="0"/>
              <a:t>ни одно национальное правительство не может, действуя в одиночку, защитить свое население и окружающую среду от вреда, вызываемого ртутным загрязнением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1360" y="1538235"/>
            <a:ext cx="3469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/>
              <a:t>Минаматская</a:t>
            </a:r>
            <a:r>
              <a:rPr lang="ru-RU" b="1" dirty="0"/>
              <a:t> конвенция о ртути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3923928" y="2132856"/>
            <a:ext cx="72008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gef_new_logo_">
            <a:extLst>
              <a:ext uri="{FF2B5EF4-FFF2-40B4-BE49-F238E27FC236}">
                <a16:creationId xmlns:a16="http://schemas.microsoft.com/office/drawing/2014/main" id="{9B028929-9E3D-486E-9DA4-2AF985A6E537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88640"/>
            <a:ext cx="946042" cy="106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Gerb1">
            <a:extLst>
              <a:ext uri="{FF2B5EF4-FFF2-40B4-BE49-F238E27FC236}">
                <a16:creationId xmlns:a16="http://schemas.microsoft.com/office/drawing/2014/main" id="{86FDF4BD-C87C-4A70-88C2-2497C7803024}"/>
              </a:ext>
            </a:extLst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188640"/>
            <a:ext cx="848131" cy="857232"/>
          </a:xfrm>
          <a:prstGeom prst="rect">
            <a:avLst/>
          </a:prstGeom>
          <a:noFill/>
        </p:spPr>
      </p:pic>
      <p:pic>
        <p:nvPicPr>
          <p:cNvPr id="10" name="Рисунок 9" descr="Description: cid:image003.png@01CC4C5C.E3D04080">
            <a:extLst>
              <a:ext uri="{FF2B5EF4-FFF2-40B4-BE49-F238E27FC236}">
                <a16:creationId xmlns:a16="http://schemas.microsoft.com/office/drawing/2014/main" id="{2B59F0AF-697E-45F4-834D-6C180F8F515A}"/>
              </a:ext>
            </a:extLst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70900" y="188640"/>
            <a:ext cx="673100" cy="1243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1904</TotalTime>
  <Words>1067</Words>
  <Application>Microsoft Office PowerPoint</Application>
  <PresentationFormat>Экран (4:3)</PresentationFormat>
  <Paragraphs>146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Georgia</vt:lpstr>
      <vt:lpstr>Miriam</vt:lpstr>
      <vt:lpstr>Wingdings</vt:lpstr>
      <vt:lpstr>Тема Office</vt:lpstr>
      <vt:lpstr>Презентация PowerPoint</vt:lpstr>
      <vt:lpstr>Текущая ситуация по управлению ртутью. Положительные и отрицательные аспекты ратификации Минаматской Конвенция по ртути </vt:lpstr>
      <vt:lpstr>Источники и общее поступление ртути в Казахстане  (кг/2014 год)</vt:lpstr>
      <vt:lpstr>Вклады отдельных источников в поступление ртути в различные среды, 2014 год </vt:lpstr>
      <vt:lpstr>Международные соглашения</vt:lpstr>
      <vt:lpstr>Национальное законодательство:</vt:lpstr>
      <vt:lpstr>Государственные стандарты</vt:lpstr>
      <vt:lpstr>Почему ртуть?</vt:lpstr>
      <vt:lpstr>Минаматская конвенция о ртути</vt:lpstr>
      <vt:lpstr>Основные положения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Международный опыт обращения с ртутью Минаматская конвенция по ртути</dc:title>
  <dc:creator>User</dc:creator>
  <cp:lastModifiedBy>Nina Gor</cp:lastModifiedBy>
  <cp:revision>138</cp:revision>
  <cp:lastPrinted>2018-04-10T08:08:23Z</cp:lastPrinted>
  <dcterms:created xsi:type="dcterms:W3CDTF">2014-11-04T06:48:59Z</dcterms:created>
  <dcterms:modified xsi:type="dcterms:W3CDTF">2018-04-11T03:20:44Z</dcterms:modified>
</cp:coreProperties>
</file>