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98E14-81D4-44A6-AF58-092CC465584C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4203F161-3881-4758-A1FF-E729AD793BA6}">
      <dgm:prSet phldrT="[Текст]" custT="1"/>
      <dgm:spPr/>
      <dgm:t>
        <a:bodyPr/>
        <a:lstStyle/>
        <a:p>
          <a:r>
            <a:rPr lang="ru-RU" sz="2800" b="1"/>
            <a:t>Назначение</a:t>
          </a:r>
          <a:endParaRPr lang="ru-RU" sz="2200" b="1" dirty="0"/>
        </a:p>
      </dgm:t>
    </dgm:pt>
    <dgm:pt modelId="{00A42E35-3667-464C-9815-9494402D1D13}" type="parTrans" cxnId="{778E2C60-2536-4F3A-952F-5EF1ADE9400C}">
      <dgm:prSet/>
      <dgm:spPr/>
      <dgm:t>
        <a:bodyPr/>
        <a:lstStyle/>
        <a:p>
          <a:endParaRPr lang="ru-RU"/>
        </a:p>
      </dgm:t>
    </dgm:pt>
    <dgm:pt modelId="{CA659A59-FE05-4AD4-A9C6-E9F9055F587A}" type="sibTrans" cxnId="{778E2C60-2536-4F3A-952F-5EF1ADE9400C}">
      <dgm:prSet/>
      <dgm:spPr/>
      <dgm:t>
        <a:bodyPr/>
        <a:lstStyle/>
        <a:p>
          <a:endParaRPr lang="ru-RU"/>
        </a:p>
      </dgm:t>
    </dgm:pt>
    <dgm:pt modelId="{B7027D07-C625-4647-B6D4-EA3CB23618E8}">
      <dgm:prSet phldrT="[Текст]" custT="1"/>
      <dgm:spPr/>
      <dgm:t>
        <a:bodyPr/>
        <a:lstStyle/>
        <a:p>
          <a:r>
            <a:rPr lang="ru-RU" sz="2000" b="1"/>
            <a:t>Автоматизация функций по ведению РВПЗ</a:t>
          </a:r>
          <a:endParaRPr lang="ru-RU" sz="2000" b="1" dirty="0"/>
        </a:p>
      </dgm:t>
    </dgm:pt>
    <dgm:pt modelId="{5091FD17-CC7E-4009-8E57-3D3EA5D30BE4}" type="parTrans" cxnId="{43452C1C-9EDD-4177-9F12-AF4776406205}">
      <dgm:prSet/>
      <dgm:spPr/>
      <dgm:t>
        <a:bodyPr/>
        <a:lstStyle/>
        <a:p>
          <a:endParaRPr lang="ru-RU"/>
        </a:p>
      </dgm:t>
    </dgm:pt>
    <dgm:pt modelId="{11F69075-4792-4C0D-871C-848EFCBD9279}" type="sibTrans" cxnId="{43452C1C-9EDD-4177-9F12-AF4776406205}">
      <dgm:prSet/>
      <dgm:spPr/>
      <dgm:t>
        <a:bodyPr/>
        <a:lstStyle/>
        <a:p>
          <a:endParaRPr lang="ru-RU"/>
        </a:p>
      </dgm:t>
    </dgm:pt>
    <dgm:pt modelId="{62B98FF5-BFD5-4142-B985-2EC60A1A01A9}">
      <dgm:prSet phldrT="[Текст]" custT="1"/>
      <dgm:spPr/>
      <dgm:t>
        <a:bodyPr/>
        <a:lstStyle/>
        <a:p>
          <a:r>
            <a:rPr lang="ru-RU" sz="2800" b="1"/>
            <a:t>Цели</a:t>
          </a:r>
          <a:endParaRPr lang="ru-RU" sz="2800" b="1" dirty="0"/>
        </a:p>
      </dgm:t>
    </dgm:pt>
    <dgm:pt modelId="{2646E1DC-2B52-4E25-A5B5-1DDECD74BD72}" type="parTrans" cxnId="{5727B6C7-0106-456B-B1BF-AEBCC55C2D35}">
      <dgm:prSet/>
      <dgm:spPr/>
      <dgm:t>
        <a:bodyPr/>
        <a:lstStyle/>
        <a:p>
          <a:endParaRPr lang="ru-RU"/>
        </a:p>
      </dgm:t>
    </dgm:pt>
    <dgm:pt modelId="{11135CAC-A227-4076-BC15-D76B17833F81}" type="sibTrans" cxnId="{5727B6C7-0106-456B-B1BF-AEBCC55C2D35}">
      <dgm:prSet/>
      <dgm:spPr/>
      <dgm:t>
        <a:bodyPr/>
        <a:lstStyle/>
        <a:p>
          <a:endParaRPr lang="ru-RU"/>
        </a:p>
      </dgm:t>
    </dgm:pt>
    <dgm:pt modelId="{BC0774FC-8343-46BF-BECA-4F446165F4CE}">
      <dgm:prSet phldrT="[Текст]" custT="1"/>
      <dgm:spPr/>
      <dgm:t>
        <a:bodyPr/>
        <a:lstStyle/>
        <a:p>
          <a:r>
            <a:rPr lang="ru-RU" sz="2000" b="1"/>
            <a:t>Информационная поддержка своевременными и достоверными данными о </a:t>
          </a:r>
          <a:r>
            <a:rPr lang="ru-RU" sz="2000" b="1" u="none"/>
            <a:t>состоянии окружающей среды</a:t>
          </a:r>
          <a:endParaRPr lang="ru-RU" sz="2000" u="none" dirty="0"/>
        </a:p>
      </dgm:t>
    </dgm:pt>
    <dgm:pt modelId="{C9C0B575-2BCC-45E0-A9AA-59B3CE25C196}" type="parTrans" cxnId="{425E73FA-75C5-4E85-9108-E7CCD35EE7C6}">
      <dgm:prSet/>
      <dgm:spPr/>
      <dgm:t>
        <a:bodyPr/>
        <a:lstStyle/>
        <a:p>
          <a:endParaRPr lang="ru-RU"/>
        </a:p>
      </dgm:t>
    </dgm:pt>
    <dgm:pt modelId="{2F3BB022-610F-422D-AB96-88BC9E5C92CE}" type="sibTrans" cxnId="{425E73FA-75C5-4E85-9108-E7CCD35EE7C6}">
      <dgm:prSet/>
      <dgm:spPr/>
      <dgm:t>
        <a:bodyPr/>
        <a:lstStyle/>
        <a:p>
          <a:endParaRPr lang="ru-RU"/>
        </a:p>
      </dgm:t>
    </dgm:pt>
    <dgm:pt modelId="{CEDF5580-9F53-449E-9A9F-D752031FAF2C}">
      <dgm:prSet phldrT="[Текст]" custT="1"/>
      <dgm:spPr/>
      <dgm:t>
        <a:bodyPr/>
        <a:lstStyle/>
        <a:p>
          <a:r>
            <a:rPr lang="ru-RU" sz="2000" b="1" dirty="0"/>
            <a:t>Учет сведений о </a:t>
          </a:r>
          <a:r>
            <a:rPr lang="ru-RU" sz="2000" b="1" dirty="0" smtClean="0"/>
            <a:t>загрязняющих веществах, </a:t>
          </a:r>
          <a:r>
            <a:rPr lang="ru-RU" sz="2000" b="1" dirty="0"/>
            <a:t>их влиянии на здоровье и окружающую среду, информации по выбросам и переносам загрязнителей</a:t>
          </a:r>
          <a:endParaRPr lang="ru-RU" sz="2000" dirty="0"/>
        </a:p>
      </dgm:t>
    </dgm:pt>
    <dgm:pt modelId="{F7EBD6DD-B031-46F5-BD6C-4EB1461A236D}" type="parTrans" cxnId="{66AB9280-DF62-453D-9B2E-AB5F80884260}">
      <dgm:prSet/>
      <dgm:spPr/>
      <dgm:t>
        <a:bodyPr/>
        <a:lstStyle/>
        <a:p>
          <a:endParaRPr lang="ru-RU"/>
        </a:p>
      </dgm:t>
    </dgm:pt>
    <dgm:pt modelId="{B6E95604-A9A3-4A8F-9B36-3228D15FD35B}" type="sibTrans" cxnId="{66AB9280-DF62-453D-9B2E-AB5F80884260}">
      <dgm:prSet/>
      <dgm:spPr/>
      <dgm:t>
        <a:bodyPr/>
        <a:lstStyle/>
        <a:p>
          <a:endParaRPr lang="ru-RU"/>
        </a:p>
      </dgm:t>
    </dgm:pt>
    <dgm:pt modelId="{82EFAF97-B850-40E7-B931-2B9F97C833AC}">
      <dgm:prSet phldrT="[Текст]" custT="1"/>
      <dgm:spPr/>
      <dgm:t>
        <a:bodyPr/>
        <a:lstStyle/>
        <a:p>
          <a:r>
            <a:rPr lang="ru-RU" sz="2000" b="1"/>
            <a:t>Оперативный доступ к информационным ресурсам,  автоматизированное формирование статистической отчетности</a:t>
          </a:r>
          <a:endParaRPr lang="ru-RU" sz="2000" dirty="0"/>
        </a:p>
      </dgm:t>
    </dgm:pt>
    <dgm:pt modelId="{3BFB68B6-FCC6-4DCB-8807-291191248654}" type="parTrans" cxnId="{1D5E7607-4379-421A-874D-A8B7EDBFD4E3}">
      <dgm:prSet/>
      <dgm:spPr/>
      <dgm:t>
        <a:bodyPr/>
        <a:lstStyle/>
        <a:p>
          <a:endParaRPr lang="ru-RU"/>
        </a:p>
      </dgm:t>
    </dgm:pt>
    <dgm:pt modelId="{364EB364-8E96-48A3-8DAD-03AA682CBE2F}" type="sibTrans" cxnId="{1D5E7607-4379-421A-874D-A8B7EDBFD4E3}">
      <dgm:prSet/>
      <dgm:spPr/>
      <dgm:t>
        <a:bodyPr/>
        <a:lstStyle/>
        <a:p>
          <a:endParaRPr lang="ru-RU"/>
        </a:p>
      </dgm:t>
    </dgm:pt>
    <dgm:pt modelId="{10643B66-C462-455C-A444-45BD7E4A2CA9}" type="pres">
      <dgm:prSet presAssocID="{4BF98E14-81D4-44A6-AF58-092CC46558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C9B217-96F7-4C86-9448-5A86924F3B0E}" type="pres">
      <dgm:prSet presAssocID="{4203F161-3881-4758-A1FF-E729AD793BA6}" presName="parentLin" presStyleCnt="0"/>
      <dgm:spPr/>
    </dgm:pt>
    <dgm:pt modelId="{EA587052-0280-4BAE-8D9D-8618502E46D9}" type="pres">
      <dgm:prSet presAssocID="{4203F161-3881-4758-A1FF-E729AD793BA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3659A61-2961-40AB-8C92-55071F8F88EC}" type="pres">
      <dgm:prSet presAssocID="{4203F161-3881-4758-A1FF-E729AD793B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EECA9-557C-4783-8ADD-B008A456146A}" type="pres">
      <dgm:prSet presAssocID="{4203F161-3881-4758-A1FF-E729AD793BA6}" presName="negativeSpace" presStyleCnt="0"/>
      <dgm:spPr/>
    </dgm:pt>
    <dgm:pt modelId="{62997BD8-E0F4-4D53-B90D-AA69D03A5EAA}" type="pres">
      <dgm:prSet presAssocID="{4203F161-3881-4758-A1FF-E729AD793BA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66BCF-5FEF-4980-82D8-804E0370A2E7}" type="pres">
      <dgm:prSet presAssocID="{CA659A59-FE05-4AD4-A9C6-E9F9055F587A}" presName="spaceBetweenRectangles" presStyleCnt="0"/>
      <dgm:spPr/>
    </dgm:pt>
    <dgm:pt modelId="{A621CA87-7859-4417-9332-796B8B58F699}" type="pres">
      <dgm:prSet presAssocID="{62B98FF5-BFD5-4142-B985-2EC60A1A01A9}" presName="parentLin" presStyleCnt="0"/>
      <dgm:spPr/>
    </dgm:pt>
    <dgm:pt modelId="{FC11B163-C852-4AB8-8502-2EB5175F3D7A}" type="pres">
      <dgm:prSet presAssocID="{62B98FF5-BFD5-4142-B985-2EC60A1A01A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FFB9E21-B8FF-4EDC-89C0-9F5E52C47584}" type="pres">
      <dgm:prSet presAssocID="{62B98FF5-BFD5-4142-B985-2EC60A1A01A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22002-B173-434C-8395-9FA06691A0AF}" type="pres">
      <dgm:prSet presAssocID="{62B98FF5-BFD5-4142-B985-2EC60A1A01A9}" presName="negativeSpace" presStyleCnt="0"/>
      <dgm:spPr/>
    </dgm:pt>
    <dgm:pt modelId="{908B26B3-55E9-43ED-BA48-1FC21A903F4B}" type="pres">
      <dgm:prSet presAssocID="{62B98FF5-BFD5-4142-B985-2EC60A1A01A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5E7607-4379-421A-874D-A8B7EDBFD4E3}" srcId="{62B98FF5-BFD5-4142-B985-2EC60A1A01A9}" destId="{82EFAF97-B850-40E7-B931-2B9F97C833AC}" srcOrd="2" destOrd="0" parTransId="{3BFB68B6-FCC6-4DCB-8807-291191248654}" sibTransId="{364EB364-8E96-48A3-8DAD-03AA682CBE2F}"/>
    <dgm:cxn modelId="{9FD029B6-0836-4F9A-B6FF-934C0CC48D12}" type="presOf" srcId="{B7027D07-C625-4647-B6D4-EA3CB23618E8}" destId="{62997BD8-E0F4-4D53-B90D-AA69D03A5EAA}" srcOrd="0" destOrd="0" presId="urn:microsoft.com/office/officeart/2005/8/layout/list1"/>
    <dgm:cxn modelId="{66AB9280-DF62-453D-9B2E-AB5F80884260}" srcId="{62B98FF5-BFD5-4142-B985-2EC60A1A01A9}" destId="{CEDF5580-9F53-449E-9A9F-D752031FAF2C}" srcOrd="1" destOrd="0" parTransId="{F7EBD6DD-B031-46F5-BD6C-4EB1461A236D}" sibTransId="{B6E95604-A9A3-4A8F-9B36-3228D15FD35B}"/>
    <dgm:cxn modelId="{D7BD920E-F82B-49D6-A9CD-10B330F450A6}" type="presOf" srcId="{4BF98E14-81D4-44A6-AF58-092CC465584C}" destId="{10643B66-C462-455C-A444-45BD7E4A2CA9}" srcOrd="0" destOrd="0" presId="urn:microsoft.com/office/officeart/2005/8/layout/list1"/>
    <dgm:cxn modelId="{85429216-5F2E-4E53-AAEA-02FF1AA6BBDE}" type="presOf" srcId="{4203F161-3881-4758-A1FF-E729AD793BA6}" destId="{C3659A61-2961-40AB-8C92-55071F8F88EC}" srcOrd="1" destOrd="0" presId="urn:microsoft.com/office/officeart/2005/8/layout/list1"/>
    <dgm:cxn modelId="{3EAFC067-94F8-4FF5-9A0C-6A97F3E5F825}" type="presOf" srcId="{82EFAF97-B850-40E7-B931-2B9F97C833AC}" destId="{908B26B3-55E9-43ED-BA48-1FC21A903F4B}" srcOrd="0" destOrd="2" presId="urn:microsoft.com/office/officeart/2005/8/layout/list1"/>
    <dgm:cxn modelId="{778E2C60-2536-4F3A-952F-5EF1ADE9400C}" srcId="{4BF98E14-81D4-44A6-AF58-092CC465584C}" destId="{4203F161-3881-4758-A1FF-E729AD793BA6}" srcOrd="0" destOrd="0" parTransId="{00A42E35-3667-464C-9815-9494402D1D13}" sibTransId="{CA659A59-FE05-4AD4-A9C6-E9F9055F587A}"/>
    <dgm:cxn modelId="{A53F0335-F597-4F22-B070-0C4000033D67}" type="presOf" srcId="{CEDF5580-9F53-449E-9A9F-D752031FAF2C}" destId="{908B26B3-55E9-43ED-BA48-1FC21A903F4B}" srcOrd="0" destOrd="1" presId="urn:microsoft.com/office/officeart/2005/8/layout/list1"/>
    <dgm:cxn modelId="{342B60E8-D686-4376-A737-3911C5E6FE8A}" type="presOf" srcId="{62B98FF5-BFD5-4142-B985-2EC60A1A01A9}" destId="{FC11B163-C852-4AB8-8502-2EB5175F3D7A}" srcOrd="0" destOrd="0" presId="urn:microsoft.com/office/officeart/2005/8/layout/list1"/>
    <dgm:cxn modelId="{43452C1C-9EDD-4177-9F12-AF4776406205}" srcId="{4203F161-3881-4758-A1FF-E729AD793BA6}" destId="{B7027D07-C625-4647-B6D4-EA3CB23618E8}" srcOrd="0" destOrd="0" parTransId="{5091FD17-CC7E-4009-8E57-3D3EA5D30BE4}" sibTransId="{11F69075-4792-4C0D-871C-848EFCBD9279}"/>
    <dgm:cxn modelId="{5727B6C7-0106-456B-B1BF-AEBCC55C2D35}" srcId="{4BF98E14-81D4-44A6-AF58-092CC465584C}" destId="{62B98FF5-BFD5-4142-B985-2EC60A1A01A9}" srcOrd="1" destOrd="0" parTransId="{2646E1DC-2B52-4E25-A5B5-1DDECD74BD72}" sibTransId="{11135CAC-A227-4076-BC15-D76B17833F81}"/>
    <dgm:cxn modelId="{FAB5FF8C-C892-4511-A4D5-C3AE85BBE80D}" type="presOf" srcId="{BC0774FC-8343-46BF-BECA-4F446165F4CE}" destId="{908B26B3-55E9-43ED-BA48-1FC21A903F4B}" srcOrd="0" destOrd="0" presId="urn:microsoft.com/office/officeart/2005/8/layout/list1"/>
    <dgm:cxn modelId="{425E73FA-75C5-4E85-9108-E7CCD35EE7C6}" srcId="{62B98FF5-BFD5-4142-B985-2EC60A1A01A9}" destId="{BC0774FC-8343-46BF-BECA-4F446165F4CE}" srcOrd="0" destOrd="0" parTransId="{C9C0B575-2BCC-45E0-A9AA-59B3CE25C196}" sibTransId="{2F3BB022-610F-422D-AB96-88BC9E5C92CE}"/>
    <dgm:cxn modelId="{9A6FE1F7-3E25-4FC7-9E12-3B5F6E193EB8}" type="presOf" srcId="{62B98FF5-BFD5-4142-B985-2EC60A1A01A9}" destId="{CFFB9E21-B8FF-4EDC-89C0-9F5E52C47584}" srcOrd="1" destOrd="0" presId="urn:microsoft.com/office/officeart/2005/8/layout/list1"/>
    <dgm:cxn modelId="{4C5A6A73-DE12-439F-ABC5-E0D57D63FB3B}" type="presOf" srcId="{4203F161-3881-4758-A1FF-E729AD793BA6}" destId="{EA587052-0280-4BAE-8D9D-8618502E46D9}" srcOrd="0" destOrd="0" presId="urn:microsoft.com/office/officeart/2005/8/layout/list1"/>
    <dgm:cxn modelId="{2D3BE178-1A64-4924-9792-1B3988C8BA27}" type="presParOf" srcId="{10643B66-C462-455C-A444-45BD7E4A2CA9}" destId="{F3C9B217-96F7-4C86-9448-5A86924F3B0E}" srcOrd="0" destOrd="0" presId="urn:microsoft.com/office/officeart/2005/8/layout/list1"/>
    <dgm:cxn modelId="{9B6E7C07-D7FB-4326-A0F7-030DAC58DB46}" type="presParOf" srcId="{F3C9B217-96F7-4C86-9448-5A86924F3B0E}" destId="{EA587052-0280-4BAE-8D9D-8618502E46D9}" srcOrd="0" destOrd="0" presId="urn:microsoft.com/office/officeart/2005/8/layout/list1"/>
    <dgm:cxn modelId="{2ECEA035-9FF0-42BC-B87B-8393899B1A4A}" type="presParOf" srcId="{F3C9B217-96F7-4C86-9448-5A86924F3B0E}" destId="{C3659A61-2961-40AB-8C92-55071F8F88EC}" srcOrd="1" destOrd="0" presId="urn:microsoft.com/office/officeart/2005/8/layout/list1"/>
    <dgm:cxn modelId="{B9CC002C-BA0E-4122-A999-2FB7A130EEF5}" type="presParOf" srcId="{10643B66-C462-455C-A444-45BD7E4A2CA9}" destId="{353EECA9-557C-4783-8ADD-B008A456146A}" srcOrd="1" destOrd="0" presId="urn:microsoft.com/office/officeart/2005/8/layout/list1"/>
    <dgm:cxn modelId="{ACF87278-B992-4670-998A-40998CE7825C}" type="presParOf" srcId="{10643B66-C462-455C-A444-45BD7E4A2CA9}" destId="{62997BD8-E0F4-4D53-B90D-AA69D03A5EAA}" srcOrd="2" destOrd="0" presId="urn:microsoft.com/office/officeart/2005/8/layout/list1"/>
    <dgm:cxn modelId="{53263211-3880-4B04-8641-E06C733A5FD4}" type="presParOf" srcId="{10643B66-C462-455C-A444-45BD7E4A2CA9}" destId="{24F66BCF-5FEF-4980-82D8-804E0370A2E7}" srcOrd="3" destOrd="0" presId="urn:microsoft.com/office/officeart/2005/8/layout/list1"/>
    <dgm:cxn modelId="{667E1ABD-FA57-4738-8876-4F9DB24E88AD}" type="presParOf" srcId="{10643B66-C462-455C-A444-45BD7E4A2CA9}" destId="{A621CA87-7859-4417-9332-796B8B58F699}" srcOrd="4" destOrd="0" presId="urn:microsoft.com/office/officeart/2005/8/layout/list1"/>
    <dgm:cxn modelId="{EB5D13CA-0F63-480F-8FCD-987552CF7645}" type="presParOf" srcId="{A621CA87-7859-4417-9332-796B8B58F699}" destId="{FC11B163-C852-4AB8-8502-2EB5175F3D7A}" srcOrd="0" destOrd="0" presId="urn:microsoft.com/office/officeart/2005/8/layout/list1"/>
    <dgm:cxn modelId="{8FE447F0-3A12-4057-BFB7-CC3501E0FDB3}" type="presParOf" srcId="{A621CA87-7859-4417-9332-796B8B58F699}" destId="{CFFB9E21-B8FF-4EDC-89C0-9F5E52C47584}" srcOrd="1" destOrd="0" presId="urn:microsoft.com/office/officeart/2005/8/layout/list1"/>
    <dgm:cxn modelId="{3431FF9C-FEB2-4F28-9A42-E2215F355FDA}" type="presParOf" srcId="{10643B66-C462-455C-A444-45BD7E4A2CA9}" destId="{FA022002-B173-434C-8395-9FA06691A0AF}" srcOrd="5" destOrd="0" presId="urn:microsoft.com/office/officeart/2005/8/layout/list1"/>
    <dgm:cxn modelId="{15FF2A5D-9D35-413E-8A00-BEA4439580BB}" type="presParOf" srcId="{10643B66-C462-455C-A444-45BD7E4A2CA9}" destId="{908B26B3-55E9-43ED-BA48-1FC21A903F4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97BD8-E0F4-4D53-B90D-AA69D03A5EAA}">
      <dsp:nvSpPr>
        <dsp:cNvPr id="0" name=""/>
        <dsp:cNvSpPr/>
      </dsp:nvSpPr>
      <dsp:spPr>
        <a:xfrm>
          <a:off x="0" y="480361"/>
          <a:ext cx="9734549" cy="107415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509" tIns="645668" rIns="75550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/>
            <a:t>Автоматизация функций по ведению РВПЗ</a:t>
          </a:r>
          <a:endParaRPr lang="ru-RU" sz="2000" b="1" kern="1200" dirty="0"/>
        </a:p>
      </dsp:txBody>
      <dsp:txXfrm>
        <a:off x="0" y="480361"/>
        <a:ext cx="9734549" cy="1074150"/>
      </dsp:txXfrm>
    </dsp:sp>
    <dsp:sp modelId="{C3659A61-2961-40AB-8C92-55071F8F88EC}">
      <dsp:nvSpPr>
        <dsp:cNvPr id="0" name=""/>
        <dsp:cNvSpPr/>
      </dsp:nvSpPr>
      <dsp:spPr>
        <a:xfrm>
          <a:off x="486727" y="22801"/>
          <a:ext cx="6814184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560" tIns="0" rIns="257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/>
            <a:t>Назначение</a:t>
          </a:r>
          <a:endParaRPr lang="ru-RU" sz="2200" b="1" kern="1200" dirty="0"/>
        </a:p>
      </dsp:txBody>
      <dsp:txXfrm>
        <a:off x="531399" y="67473"/>
        <a:ext cx="6724840" cy="825776"/>
      </dsp:txXfrm>
    </dsp:sp>
    <dsp:sp modelId="{908B26B3-55E9-43ED-BA48-1FC21A903F4B}">
      <dsp:nvSpPr>
        <dsp:cNvPr id="0" name=""/>
        <dsp:cNvSpPr/>
      </dsp:nvSpPr>
      <dsp:spPr>
        <a:xfrm>
          <a:off x="0" y="2179471"/>
          <a:ext cx="9734549" cy="288067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509" tIns="645668" rIns="75550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/>
            <a:t>Информационная поддержка своевременными и достоверными данными о </a:t>
          </a:r>
          <a:r>
            <a:rPr lang="ru-RU" sz="2000" b="1" u="none" kern="1200"/>
            <a:t>состоянии окружающей среды</a:t>
          </a:r>
          <a:endParaRPr lang="ru-RU" sz="2000" u="none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Учет сведений о </a:t>
          </a:r>
          <a:r>
            <a:rPr lang="ru-RU" sz="2000" b="1" kern="1200" dirty="0" smtClean="0"/>
            <a:t>загрязняющих веществах, </a:t>
          </a:r>
          <a:r>
            <a:rPr lang="ru-RU" sz="2000" b="1" kern="1200" dirty="0"/>
            <a:t>их влиянии на здоровье и окружающую среду, информации по выбросам и переносам загрязнителей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/>
            <a:t>Оперативный доступ к информационным ресурсам,  автоматизированное формирование статистической отчетности</a:t>
          </a:r>
          <a:endParaRPr lang="ru-RU" sz="2000" kern="1200" dirty="0"/>
        </a:p>
      </dsp:txBody>
      <dsp:txXfrm>
        <a:off x="0" y="2179471"/>
        <a:ext cx="9734549" cy="2880675"/>
      </dsp:txXfrm>
    </dsp:sp>
    <dsp:sp modelId="{CFFB9E21-B8FF-4EDC-89C0-9F5E52C47584}">
      <dsp:nvSpPr>
        <dsp:cNvPr id="0" name=""/>
        <dsp:cNvSpPr/>
      </dsp:nvSpPr>
      <dsp:spPr>
        <a:xfrm>
          <a:off x="486727" y="1721911"/>
          <a:ext cx="6814184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560" tIns="0" rIns="257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/>
            <a:t>Цели</a:t>
          </a:r>
          <a:endParaRPr lang="ru-RU" sz="2800" b="1" kern="1200" dirty="0"/>
        </a:p>
      </dsp:txBody>
      <dsp:txXfrm>
        <a:off x="531399" y="1766583"/>
        <a:ext cx="6724840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31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3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70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491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734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825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013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47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66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7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32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9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07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0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4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6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70DC-D2B3-4732-BCDA-50DA9B64DDC3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0A619-D7EF-450E-B602-FB7B718A7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45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55FC01-D025-4AB8-9EC5-E3C89036F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057" y="1238201"/>
            <a:ext cx="9697559" cy="2387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Система онлайн</a:t>
            </a:r>
            <a:r>
              <a:rPr lang="en-US" b="1" dirty="0" smtClean="0"/>
              <a:t> </a:t>
            </a:r>
            <a:r>
              <a:rPr lang="ru-RU" b="1" dirty="0" smtClean="0"/>
              <a:t>- отчетности </a:t>
            </a:r>
            <a:r>
              <a:rPr lang="ru-RU" b="1" dirty="0" smtClean="0"/>
              <a:t>ГРВПЗ </a:t>
            </a:r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2EC3C0-8F70-4836-B5B8-D2C1B1C48F9E}"/>
              </a:ext>
            </a:extLst>
          </p:cNvPr>
          <p:cNvSpPr txBox="1"/>
          <p:nvPr/>
        </p:nvSpPr>
        <p:spPr>
          <a:xfrm>
            <a:off x="4657130" y="6254432"/>
            <a:ext cx="28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02 октября 2018 </a:t>
            </a:r>
            <a:r>
              <a:rPr lang="ru-RU" b="1" dirty="0"/>
              <a:t>г., Астана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13B3B3-50E3-4B96-81B8-F535330406A9}"/>
              </a:ext>
            </a:extLst>
          </p:cNvPr>
          <p:cNvSpPr txBox="1"/>
          <p:nvPr/>
        </p:nvSpPr>
        <p:spPr>
          <a:xfrm>
            <a:off x="6707616" y="4304779"/>
            <a:ext cx="5455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Кондратенко Михаил</a:t>
            </a:r>
            <a:r>
              <a:rPr lang="en-US" i="1" dirty="0"/>
              <a:t> </a:t>
            </a:r>
            <a:r>
              <a:rPr lang="ru-RU" i="1" dirty="0"/>
              <a:t>Геннадьевич</a:t>
            </a:r>
          </a:p>
          <a:p>
            <a:endParaRPr lang="ru-RU" i="1" dirty="0"/>
          </a:p>
          <a:p>
            <a:r>
              <a:rPr lang="ru-RU" i="1" dirty="0"/>
              <a:t>РГП на ПХВ «Информационно-аналитический центр</a:t>
            </a:r>
          </a:p>
          <a:p>
            <a:r>
              <a:rPr lang="ru-RU" i="1" dirty="0"/>
              <a:t>охраны окружающей среды»</a:t>
            </a:r>
          </a:p>
        </p:txBody>
      </p:sp>
    </p:spTree>
    <p:extLst>
      <p:ext uri="{BB962C8B-B14F-4D97-AF65-F5344CB8AC3E}">
        <p14:creationId xmlns:p14="http://schemas.microsoft.com/office/powerpoint/2010/main" val="142832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A413C3-66C1-4439-B0CF-A381C4CE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9970"/>
          </a:xfrm>
        </p:spPr>
        <p:txBody>
          <a:bodyPr/>
          <a:lstStyle/>
          <a:p>
            <a:pPr algn="ctr"/>
            <a:r>
              <a:rPr lang="ru-RU" dirty="0"/>
              <a:t>Портал </a:t>
            </a:r>
            <a:r>
              <a:rPr lang="ru-RU" dirty="0" err="1"/>
              <a:t>рВпз</a:t>
            </a:r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B8DDA3B1-F5AE-453E-A587-C9358D9F1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0265414"/>
              </p:ext>
            </p:extLst>
          </p:nvPr>
        </p:nvGraphicFramePr>
        <p:xfrm>
          <a:off x="1579562" y="1249970"/>
          <a:ext cx="9734549" cy="5082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899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210</TotalTime>
  <Words>73</Words>
  <Application>Microsoft Office PowerPoint</Application>
  <PresentationFormat>Широкоэкранный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Контур</vt:lpstr>
      <vt:lpstr>Система онлайн - отчетности ГРВПЗ </vt:lpstr>
      <vt:lpstr>Портал рВпз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Техническое проектирование системы РВПЗ</dc:title>
  <dc:creator>Михаил Кондратенко</dc:creator>
  <cp:lastModifiedBy>Михаил Кондратенко</cp:lastModifiedBy>
  <cp:revision>18</cp:revision>
  <dcterms:created xsi:type="dcterms:W3CDTF">2017-09-13T03:59:14Z</dcterms:created>
  <dcterms:modified xsi:type="dcterms:W3CDTF">2018-10-01T16:09:42Z</dcterms:modified>
</cp:coreProperties>
</file>