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notesMasterIdLst>
    <p:notesMasterId r:id="rId14"/>
  </p:notesMasterIdLst>
  <p:sldIdLst>
    <p:sldId id="304" r:id="rId2"/>
    <p:sldId id="307" r:id="rId3"/>
    <p:sldId id="306" r:id="rId4"/>
    <p:sldId id="313" r:id="rId5"/>
    <p:sldId id="316" r:id="rId6"/>
    <p:sldId id="318" r:id="rId7"/>
    <p:sldId id="317" r:id="rId8"/>
    <p:sldId id="319" r:id="rId9"/>
    <p:sldId id="320" r:id="rId10"/>
    <p:sldId id="322" r:id="rId11"/>
    <p:sldId id="315" r:id="rId12"/>
    <p:sldId id="30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6A5C1-E520-483C-BF0E-699C68321FD9}" type="datetimeFigureOut">
              <a:rPr lang="ru-RU"/>
              <a:pPr/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4AC3A-B33E-49D9-947C-9C2C3121901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642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Основное требование Протокола по РВПЗ состоит в том, что страны должны создать общенациональные системы для сбора обязательной отчетности о загрязнениях. Требования такой системы должны включать ежегодную отчетность для крупных промышленных предприятий. </a:t>
            </a:r>
          </a:p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промышленное предприятие подпадает под действие Протокола, то оно должно предоставлять ежегодную отчетность по выбросам до 86 внесенных в список веществ в воздух, почву</a:t>
            </a:r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воду и о переносе на объекты для захоронения или утилизации.</a:t>
            </a:r>
          </a:p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Большинство из этих контролируемых веществ относятся к идентифицируемым приоритетным загрязнителям (например, парниковые газы, газы, вызывающие кислотные дожди, вещества, разрушающие озоновый слой, тяжелые металлы и пестициды).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40282-DC31-42A7-994F-71361029C5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Основное требование Протокола по РВПЗ состоит в том, что страны должны создать общенациональные системы для сбора обязательной отчетности о загрязнениях. Требования такой системы должны включать ежегодную отчетность для крупных промышленных предприятий. </a:t>
            </a:r>
          </a:p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промышленное предприятие подпадает под действие Протокола, то оно должно предоставлять ежегодную отчетность по выбросам до 86 внесенных в список веществ в воздух, почву</a:t>
            </a:r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воду и о переносе на объекты для захоронения или утилизации.</a:t>
            </a:r>
          </a:p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Большинство из этих контролируемых веществ относятся к идентифицируемым приоритетным загрязнителям (например, парниковые газы, газы, вызывающие кислотные дожди, вещества, разрушающие озоновый слой, тяжелые металлы и пестициды).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40282-DC31-42A7-994F-71361029C5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Основное требование Протокола по РВПЗ состоит в том, что страны должны создать общенациональные системы для сбора обязательной отчетности о загрязнениях. Требования такой системы должны включать ежегодную отчетность для крупных промышленных предприятий. </a:t>
            </a:r>
          </a:p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промышленное предприятие подпадает под действие Протокола, то оно должно предоставлять ежегодную отчетность по выбросам до 86 внесенных в список веществ в воздух, почву</a:t>
            </a:r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воду и о переносе на объекты для захоронения или утилизации.</a:t>
            </a:r>
          </a:p>
          <a:p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Большинство из этих контролируемых веществ относятся к идентифицируемым приоритетным загрязнителям (например, парниковые газы, газы, вызывающие кислотные дожди, вещества, разрушающие озоновый слой, тяжелые металлы и пестициды).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40282-DC31-42A7-994F-71361029C5D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emf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rtr.ecogosfond.kz/zakonodatelnye-akty-po-rvpz/" TargetMode="External"/><Relationship Id="rId2" Type="http://schemas.openxmlformats.org/officeDocument/2006/relationships/hyperlink" Target="http://prtr.ecogosfond.kz/dokumenty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sd.center@gmail.kz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818866" y="395785"/>
          <a:ext cx="1009934" cy="1255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r:id="rId3" imgW="2319480" imgH="2834640" progId="">
                  <p:embed/>
                </p:oleObj>
              </mc:Choice>
              <mc:Fallback>
                <p:oleObj r:id="rId3" imgW="2319480" imgH="283464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66" y="395785"/>
                        <a:ext cx="1009934" cy="1255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7" name="Рисунок 4" descr="Gerb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893" y="545910"/>
            <a:ext cx="1187355" cy="1078173"/>
          </a:xfrm>
          <a:prstGeom prst="rect">
            <a:avLst/>
          </a:prstGeom>
          <a:noFill/>
        </p:spPr>
      </p:pic>
      <p:pic>
        <p:nvPicPr>
          <p:cNvPr id="28676" name="Рисунок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44454" y="586854"/>
            <a:ext cx="1132763" cy="1132763"/>
          </a:xfrm>
          <a:prstGeom prst="rect">
            <a:avLst/>
          </a:prstGeom>
          <a:noFill/>
        </p:spPr>
      </p:pic>
      <p:pic>
        <p:nvPicPr>
          <p:cNvPr id="28675" name="Рисунок 9" descr="Картинки по запросу United Nations Institute for Training and Research лого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19917" y="600501"/>
            <a:ext cx="2142698" cy="1023583"/>
          </a:xfrm>
          <a:prstGeom prst="rect">
            <a:avLst/>
          </a:prstGeom>
          <a:noFill/>
        </p:spPr>
      </p:pic>
      <p:pic>
        <p:nvPicPr>
          <p:cNvPr id="28674" name="Picture 2" descr="GEF-notag-lowres_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50424" y="573207"/>
            <a:ext cx="1023582" cy="1187354"/>
          </a:xfrm>
          <a:prstGeom prst="rect">
            <a:avLst/>
          </a:prstGeom>
          <a:noFill/>
        </p:spPr>
      </p:pic>
      <p:pic>
        <p:nvPicPr>
          <p:cNvPr id="28673" name="Picture 1" descr="Description: cid:image003.png@01CC4C5C.E3D0408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208526" y="436728"/>
            <a:ext cx="1009934" cy="140572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009933" y="2470245"/>
            <a:ext cx="10235821" cy="230832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Методы оценки эмиссий загрязняющих веществ в окружающую среду. Проекты национальных руководств по методам оценки для ключевых и приоритетных секторов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87355" y="5076967"/>
            <a:ext cx="103586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Семинар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«ВНЕДРЕНИЕ РЕГИСТРА ВЫБРОСОВ И ПЕРЕНОСА ЗАГРЯЗНИТЕЛЕЙ В КАЗАХСТАНЕ: КЛЮЧЕВЫЕ РЕЗУЛЬТАТЫ И ДАЛЬНЕЙШИЕ ШАГИ»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марта 2019 год, г.Астана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137" y="245660"/>
            <a:ext cx="11259403" cy="60050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Содержание национальных руководств (3)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38199" y="1583139"/>
            <a:ext cx="10666863" cy="4312693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buNone/>
            </a:pPr>
            <a:r>
              <a:rPr lang="uk-UA" sz="2100" b="1" dirty="0">
                <a:latin typeface="Arial" pitchFamily="34" charset="0"/>
                <a:cs typeface="Arial" pitchFamily="34" charset="0"/>
              </a:rPr>
              <a:t>	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МЕТОДОЛОГИЯ ЮНЕП ПО:</a:t>
            </a:r>
          </a:p>
          <a:p>
            <a:pPr lvl="0">
              <a:lnSpc>
                <a:spcPct val="100000"/>
              </a:lnSpc>
              <a:buFont typeface="Wingdings" pitchFamily="2" charset="2"/>
              <a:buChar char="Ø"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 ОЦЕНКЕ (ОПРЕДЕЛЕНИЮ) ВЫБРОСОВ ПХДД/ПХДФ В АТМОСФЕРНЫЙ ВОЗДУХ</a:t>
            </a:r>
          </a:p>
          <a:p>
            <a:pPr lvl="0">
              <a:lnSpc>
                <a:spcPct val="100000"/>
              </a:lnSpc>
              <a:buFont typeface="Wingdings" pitchFamily="2" charset="2"/>
              <a:buChar char="Ø"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 ОЦЕНКЕ (ОПРЕДЕЛЕНИЮ) ПЕРЕНОСА ПХДД/ПХДФ В СТОЧНЫЕ ВОДЫ</a:t>
            </a:r>
          </a:p>
          <a:p>
            <a:pPr lvl="0">
              <a:lnSpc>
                <a:spcPct val="100000"/>
              </a:lnSpc>
              <a:buFont typeface="Wingdings" pitchFamily="2" charset="2"/>
              <a:buChar char="Ø"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 ОЦЕНКЕ (ОПРЕДЕЛЕНИЮ) ВЫБРОСОВ ПХДД/ПХДФ В ПОЧВУ И ОТХОДЫ</a:t>
            </a:r>
          </a:p>
          <a:p>
            <a:pPr lvl="0">
              <a:lnSpc>
                <a:spcPct val="100000"/>
              </a:lnSpc>
              <a:buNone/>
            </a:pPr>
            <a:r>
              <a:rPr lang="uk-UA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uk-UA" sz="2400" b="1" dirty="0">
                <a:latin typeface="Arial" pitchFamily="34" charset="0"/>
                <a:cs typeface="Arial" pitchFamily="34" charset="0"/>
              </a:rPr>
              <a:t>МЕТОДОЛОГИЯ ЕМЕП ПО ОЦЕНКЕ (ОПРЕДЕЛЕНИЮ) ВЫБРОСОВ ТЯЖЕЛЫХ МЕТАЛЛОВ В АТМОСФЕРНЫЙ ВОЗДУХ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	</a:t>
            </a:r>
          </a:p>
          <a:p>
            <a:pPr lvl="0"/>
            <a:endParaRPr lang="uk-UA" sz="2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750627"/>
            <a:ext cx="10058400" cy="53755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  <a:hlinkClick r:id="rId2"/>
              </a:rPr>
              <a:t>Http://prtr.ecogosfond.kz/dokumenty/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  <a:hlinkClick r:id="rId3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Законодательные акты по РВПЗ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Отчеты РВПЗ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Проект Национальной Стратегии по обеспечению доступа общественности к экологической информации и РВПЗ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Проект национального предложения РВПЗ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Проект: Рекомендации по обновлению/изменению списка химических веществ, подлежащих отчетности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Проект: Обзор существующих методов оценки и руководящих документов по РВПЗ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Проект Руководства по воздуху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Проект Руководства по воде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Проект Руководства по отходам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24584" y="982639"/>
            <a:ext cx="8284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770" name="AutoShape 2" descr="Картинки по запросу эколог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992574" y="2497539"/>
            <a:ext cx="7888406" cy="3679423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Центр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«Содействие устойчивому развитию»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err="1">
                <a:latin typeface="Arial" pitchFamily="34" charset="0"/>
                <a:cs typeface="Arial" pitchFamily="34" charset="0"/>
              </a:rPr>
              <a:t>Алматы</a:t>
            </a:r>
            <a:r>
              <a:rPr lang="ru-RU" dirty="0">
                <a:latin typeface="Arial" pitchFamily="34" charset="0"/>
                <a:cs typeface="Arial" pitchFamily="34" charset="0"/>
              </a:rPr>
              <a:t>, Казахстан, 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пр. Сейфуллина, 597, офис 416</a:t>
            </a: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Тел./факс (727) 255 87 78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E-mail: </a:t>
            </a:r>
            <a:r>
              <a:rPr lang="en-US" u="sng" dirty="0">
                <a:latin typeface="Arial" pitchFamily="34" charset="0"/>
                <a:cs typeface="Arial" pitchFamily="34" charset="0"/>
                <a:hlinkClick r:id="rId3"/>
              </a:rPr>
              <a:t>csd.center@gmail.kz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5117910" y="532264"/>
          <a:ext cx="1787856" cy="1542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2319480" imgH="2834640" progId="">
                  <p:embed/>
                </p:oleObj>
              </mc:Choice>
              <mc:Fallback>
                <p:oleObj r:id="rId4" imgW="2319480" imgH="2834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7910" y="532264"/>
                        <a:ext cx="1787856" cy="15421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8365"/>
            <a:ext cx="10972800" cy="941695"/>
          </a:xfrm>
        </p:spPr>
        <p:txBody>
          <a:bodyPr>
            <a:normAutofit fontScale="90000"/>
          </a:bodyPr>
          <a:lstStyle/>
          <a:p>
            <a:pPr algn="ctr"/>
            <a:br>
              <a:rPr lang="uk-UA" sz="3200" b="1" dirty="0">
                <a:latin typeface="Arial" pitchFamily="34" charset="0"/>
                <a:cs typeface="Arial" pitchFamily="34" charset="0"/>
              </a:rPr>
            </a:br>
            <a:r>
              <a:rPr lang="uk-UA" sz="3100" b="1" dirty="0">
                <a:latin typeface="Arial" pitchFamily="34" charset="0"/>
                <a:cs typeface="Arial" pitchFamily="34" charset="0"/>
              </a:rPr>
              <a:t>НАЦИОНАЛЬНЫЕ </a:t>
            </a:r>
            <a:r>
              <a:rPr lang="ru-RU" sz="3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3100" b="1" dirty="0">
                <a:latin typeface="Arial" pitchFamily="34" charset="0"/>
                <a:cs typeface="Arial" pitchFamily="34" charset="0"/>
              </a:rPr>
              <a:t>РУКОВОДСТВА </a:t>
            </a:r>
            <a:r>
              <a:rPr lang="ru-RU" sz="3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3100" b="1" dirty="0">
                <a:latin typeface="Arial" pitchFamily="34" charset="0"/>
                <a:cs typeface="Arial" pitchFamily="34" charset="0"/>
              </a:rPr>
              <a:t>ПО МЕТОДАМ ОЦЕНКИ </a:t>
            </a:r>
            <a:br>
              <a:rPr lang="ru-RU" sz="3100" dirty="0">
                <a:latin typeface="Arial" pitchFamily="34" charset="0"/>
                <a:cs typeface="Arial" pitchFamily="34" charset="0"/>
              </a:rPr>
            </a:br>
            <a:r>
              <a:rPr lang="uk-UA" sz="3100" b="1" dirty="0">
                <a:latin typeface="Arial" pitchFamily="34" charset="0"/>
                <a:cs typeface="Arial" pitchFamily="34" charset="0"/>
              </a:rPr>
              <a:t>ДЛЯ КЛЮЧЕВЫХ И ПРИОРИТЕТНЫХ СЕКТОРОВ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55594"/>
            <a:ext cx="10972800" cy="5413766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uk-UA" sz="2200" b="1" dirty="0" err="1">
                <a:latin typeface="Arial" pitchFamily="34" charset="0"/>
                <a:cs typeface="Arial" pitchFamily="34" charset="0"/>
              </a:rPr>
              <a:t>Выбросы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загрязняющих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веществ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атмосферный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воздух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r>
              <a:rPr lang="ru-RU" sz="2200" b="1" dirty="0">
                <a:latin typeface="Arial" pitchFamily="34" charset="0"/>
                <a:cs typeface="Arial" pitchFamily="34" charset="0"/>
              </a:rPr>
              <a:t>Перенос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загрязняющих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веществ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сточные воды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r>
              <a:rPr lang="ru-RU" sz="2200" b="1" dirty="0">
                <a:latin typeface="Arial" pitchFamily="34" charset="0"/>
                <a:cs typeface="Arial" pitchFamily="34" charset="0"/>
              </a:rPr>
              <a:t>Перенос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загрязняющих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веществ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почву с отходами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r>
              <a:rPr lang="uk-UA" sz="2200" b="1" dirty="0" err="1">
                <a:latin typeface="Arial" pitchFamily="34" charset="0"/>
                <a:cs typeface="Arial" pitchFamily="34" charset="0"/>
              </a:rPr>
              <a:t>Ключевые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приоритетные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секторы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нефтеперерабатывающая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,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энергетическая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горнодобывающая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металлургическая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химическая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отрасли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  <a:p>
            <a:r>
              <a:rPr lang="uk-UA" sz="2200" b="1" dirty="0" err="1">
                <a:latin typeface="Arial" pitchFamily="34" charset="0"/>
                <a:cs typeface="Arial" pitchFamily="34" charset="0"/>
              </a:rPr>
              <a:t>Задачи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uk-UA" sz="2200" b="1" dirty="0" err="1">
                <a:latin typeface="Arial" pitchFamily="34" charset="0"/>
                <a:cs typeface="Arial" pitchFamily="34" charset="0"/>
              </a:rPr>
              <a:t>оказать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помощь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предприятиям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предоставлении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отчетности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для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формирования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регистра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выбросов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переноса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загрязнителей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Республики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Казахстан</a:t>
            </a:r>
          </a:p>
          <a:p>
            <a:r>
              <a:rPr lang="uk-UA" sz="2200" b="1" dirty="0" err="1">
                <a:latin typeface="Arial" pitchFamily="34" charset="0"/>
                <a:cs typeface="Arial" pitchFamily="34" charset="0"/>
              </a:rPr>
              <a:t>содействовать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углублению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понимания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регламентирующего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инструмента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РВПЗ, в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частности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, в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отношении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предоставления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достоверной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качественной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информации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об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эмиссиях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загрязняющих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веществ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окружающую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среду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  <a:p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6763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Содержание национальных руководств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4825835"/>
          </a:xfrm>
          <a:solidFill>
            <a:schemeClr val="bg2"/>
          </a:solidFill>
          <a:ln w="28575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lvl="0"/>
            <a:r>
              <a:rPr lang="ru-RU" sz="2400" b="1" dirty="0">
                <a:latin typeface="Arial" pitchFamily="34" charset="0"/>
                <a:cs typeface="Arial" pitchFamily="34" charset="0"/>
              </a:rPr>
              <a:t>ВВЕДЕНИЕ В РВПЗ: </a:t>
            </a:r>
          </a:p>
          <a:p>
            <a:pPr lvl="0"/>
            <a:r>
              <a:rPr lang="ru-RU" sz="2400" dirty="0">
                <a:latin typeface="Arial" pitchFamily="34" charset="0"/>
                <a:cs typeface="Arial" pitchFamily="34" charset="0"/>
              </a:rPr>
              <a:t>Что такое РВПЗ?</a:t>
            </a:r>
          </a:p>
          <a:p>
            <a:pPr lvl="0"/>
            <a:r>
              <a:rPr lang="ru-RU" sz="2400" dirty="0">
                <a:latin typeface="Arial" pitchFamily="34" charset="0"/>
                <a:cs typeface="Arial" pitchFamily="34" charset="0"/>
              </a:rPr>
              <a:t>Использование информации  РВПЗ</a:t>
            </a:r>
          </a:p>
          <a:p>
            <a:pPr lvl="0"/>
            <a:r>
              <a:rPr lang="ru-RU" sz="2400" dirty="0">
                <a:latin typeface="Arial" pitchFamily="34" charset="0"/>
                <a:cs typeface="Arial" pitchFamily="34" charset="0"/>
              </a:rPr>
              <a:t>Требования законодательства РК по РВПЗ</a:t>
            </a:r>
          </a:p>
          <a:p>
            <a:r>
              <a:rPr lang="uk-UA" sz="2400" b="1" dirty="0">
                <a:latin typeface="Arial" pitchFamily="34" charset="0"/>
                <a:cs typeface="Arial" pitchFamily="34" charset="0"/>
              </a:rPr>
              <a:t>СБОР, ОБРАБОТКА И ПРЕДОСТАВЛЕНИЕ ДАННЫХ ДЛЯ ОТЧЕТНОСТИ ПО РВПЗ</a:t>
            </a:r>
          </a:p>
          <a:p>
            <a:r>
              <a:rPr lang="uk-UA" sz="2400" dirty="0" err="1">
                <a:latin typeface="Arial" pitchFamily="34" charset="0"/>
                <a:cs typeface="Arial" pitchFamily="34" charset="0"/>
              </a:rPr>
              <a:t>Организация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процесса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отчетности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на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предприятии</a:t>
            </a:r>
            <a:endParaRPr lang="uk-UA" sz="2400" dirty="0">
              <a:latin typeface="Arial" pitchFamily="34" charset="0"/>
              <a:cs typeface="Arial" pitchFamily="34" charset="0"/>
            </a:endParaRPr>
          </a:p>
          <a:p>
            <a:r>
              <a:rPr lang="uk-UA" sz="2400" dirty="0" err="1">
                <a:latin typeface="Arial" pitchFamily="34" charset="0"/>
                <a:cs typeface="Arial" pitchFamily="34" charset="0"/>
              </a:rPr>
              <a:t>Процедуры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сбора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анализа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информации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для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отчетности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по РВПЗ</a:t>
            </a:r>
          </a:p>
          <a:p>
            <a:r>
              <a:rPr lang="uk-UA" sz="2400" dirty="0" err="1">
                <a:latin typeface="Arial" pitchFamily="34" charset="0"/>
                <a:cs typeface="Arial" pitchFamily="34" charset="0"/>
              </a:rPr>
              <a:t>Ориентировочный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перечень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загрязняющих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веществ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для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ключевых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приоритетных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секторов</a:t>
            </a:r>
            <a:endParaRPr lang="uk-UA" sz="2400" dirty="0">
              <a:latin typeface="Arial" pitchFamily="34" charset="0"/>
              <a:cs typeface="Arial" pitchFamily="34" charset="0"/>
            </a:endParaRPr>
          </a:p>
          <a:p>
            <a:r>
              <a:rPr lang="uk-UA" sz="2400" dirty="0">
                <a:latin typeface="Arial" pitchFamily="34" charset="0"/>
                <a:cs typeface="Arial" pitchFamily="34" charset="0"/>
              </a:rPr>
              <a:t>Правила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заполнения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предоставления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форм </a:t>
            </a:r>
            <a:r>
              <a:rPr lang="uk-UA" sz="2400" dirty="0" err="1">
                <a:latin typeface="Arial" pitchFamily="34" charset="0"/>
                <a:cs typeface="Arial" pitchFamily="34" charset="0"/>
              </a:rPr>
              <a:t>отчетности</a:t>
            </a:r>
            <a:r>
              <a:rPr lang="uk-UA" sz="2400" dirty="0">
                <a:latin typeface="Arial" pitchFamily="34" charset="0"/>
                <a:cs typeface="Arial" pitchFamily="34" charset="0"/>
              </a:rPr>
              <a:t> по РВПЗ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137" y="245660"/>
            <a:ext cx="11259403" cy="60050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Содержание национальных руководств (2)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38199" y="996287"/>
            <a:ext cx="10666863" cy="5677468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buNone/>
            </a:pPr>
            <a:r>
              <a:rPr lang="uk-UA" sz="2100" b="1" dirty="0">
                <a:latin typeface="Arial" pitchFamily="34" charset="0"/>
                <a:cs typeface="Arial" pitchFamily="34" charset="0"/>
              </a:rPr>
              <a:t>	ОЦЕНКА (ОПРЕДЕЛЕНИЕ) ВЫБРОСОВ ЗАГРЯЗНЯЮЩИХ ВЕЩЕСТВ (</a:t>
            </a:r>
            <a:r>
              <a:rPr lang="uk-UA" sz="2100" b="1" dirty="0" err="1">
                <a:latin typeface="Arial" pitchFamily="34" charset="0"/>
                <a:cs typeface="Arial" pitchFamily="34" charset="0"/>
              </a:rPr>
              <a:t>воздух</a:t>
            </a:r>
            <a:r>
              <a:rPr lang="uk-UA" sz="2100" b="1" dirty="0">
                <a:latin typeface="Arial" pitchFamily="34" charset="0"/>
                <a:cs typeface="Arial" pitchFamily="34" charset="0"/>
              </a:rPr>
              <a:t>, вода)</a:t>
            </a:r>
          </a:p>
          <a:p>
            <a:pPr lvl="0">
              <a:lnSpc>
                <a:spcPct val="100000"/>
              </a:lnSpc>
            </a:pPr>
            <a:r>
              <a:rPr lang="uk-UA" sz="2100" dirty="0" err="1">
                <a:latin typeface="Arial" pitchFamily="34" charset="0"/>
                <a:cs typeface="Arial" pitchFamily="34" charset="0"/>
              </a:rPr>
              <a:t>Существующие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методы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оценки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(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определения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)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эмиссий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загрязняющих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веществ</a:t>
            </a:r>
            <a:endParaRPr lang="uk-UA" sz="2100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00000"/>
              </a:lnSpc>
            </a:pPr>
            <a:r>
              <a:rPr lang="uk-UA" sz="2100" dirty="0" err="1">
                <a:latin typeface="Arial" pitchFamily="34" charset="0"/>
                <a:cs typeface="Arial" pitchFamily="34" charset="0"/>
              </a:rPr>
              <a:t>Оценка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(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определение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)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выбросов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в атмосферу,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переноса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сточные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воды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при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помощи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расчетных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методов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и 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инструментальных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замеров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uk-UA" sz="2100" dirty="0" err="1">
                <a:latin typeface="Arial" pitchFamily="34" charset="0"/>
                <a:cs typeface="Arial" pitchFamily="34" charset="0"/>
              </a:rPr>
              <a:t>Действующие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Казахстане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методики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расчета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выбросов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ЗВ в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атмосферный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воздух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, методики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определения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концентраций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загрязняющих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веществ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сточных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водах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промышленных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предприятий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для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ключевых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приоритетных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секторов</a:t>
            </a:r>
            <a:endParaRPr lang="uk-UA" sz="2100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00000"/>
              </a:lnSpc>
              <a:buNone/>
            </a:pPr>
            <a:r>
              <a:rPr lang="uk-UA" sz="2100" b="1" dirty="0">
                <a:latin typeface="Arial" pitchFamily="34" charset="0"/>
                <a:cs typeface="Arial" pitchFamily="34" charset="0"/>
              </a:rPr>
              <a:t>	ОЦЕНКА (ОПРЕДЕЛЕНИЕ) ОБЪЕМОВ ОБРАЗОВАНИЯ И РАЗМЕЩЕНИЯ ОТХОДОВ ПРОИЗВОДСТВА И ПОТРЕБЛЕНИЯ</a:t>
            </a:r>
          </a:p>
          <a:p>
            <a:pPr lvl="0">
              <a:lnSpc>
                <a:spcPct val="100000"/>
              </a:lnSpc>
            </a:pPr>
            <a:r>
              <a:rPr lang="uk-UA" sz="2100" dirty="0" err="1">
                <a:latin typeface="Arial" pitchFamily="34" charset="0"/>
                <a:cs typeface="Arial" pitchFamily="34" charset="0"/>
              </a:rPr>
              <a:t>Методы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оценки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объемов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образования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размещения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отходов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производства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потребления</a:t>
            </a:r>
            <a:endParaRPr lang="uk-UA" sz="2100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00000"/>
              </a:lnSpc>
            </a:pPr>
            <a:r>
              <a:rPr lang="uk-UA" sz="2100" dirty="0" err="1">
                <a:latin typeface="Arial" pitchFamily="34" charset="0"/>
                <a:cs typeface="Arial" pitchFamily="34" charset="0"/>
              </a:rPr>
              <a:t>Рекомендации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по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предоставлению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информации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по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отходам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для </a:t>
            </a:r>
            <a:r>
              <a:rPr lang="uk-UA" sz="2100" dirty="0" err="1">
                <a:latin typeface="Arial" pitchFamily="34" charset="0"/>
                <a:cs typeface="Arial" pitchFamily="34" charset="0"/>
              </a:rPr>
              <a:t>предприятий</a:t>
            </a:r>
            <a:r>
              <a:rPr lang="uk-UA" sz="2100" dirty="0">
                <a:latin typeface="Arial" pitchFamily="34" charset="0"/>
                <a:cs typeface="Arial" pitchFamily="34" charset="0"/>
              </a:rPr>
              <a:t>  РК</a:t>
            </a:r>
          </a:p>
          <a:p>
            <a:pPr lvl="0"/>
            <a:endParaRPr lang="uk-UA" sz="2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639"/>
          </a:xfrm>
        </p:spPr>
        <p:txBody>
          <a:bodyPr>
            <a:normAutofit fontScale="90000"/>
          </a:bodyPr>
          <a:lstStyle/>
          <a:p>
            <a:br>
              <a:rPr lang="ru-RU" sz="3600" b="1" dirty="0"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atin typeface="Arial" pitchFamily="34" charset="0"/>
                <a:cs typeface="Arial" pitchFamily="34" charset="0"/>
              </a:rPr>
              <a:t>Методы оценки эмиссий загрязняющих веществ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160060"/>
            <a:ext cx="10515600" cy="5016903"/>
          </a:xfrm>
          <a:solidFill>
            <a:schemeClr val="bg2"/>
          </a:solidFill>
          <a:ln w="28575">
            <a:solidFill>
              <a:srgbClr val="7030A0"/>
            </a:solidFill>
          </a:ln>
        </p:spPr>
        <p:txBody>
          <a:bodyPr/>
          <a:lstStyle/>
          <a:p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err="1">
                <a:latin typeface="Arial" pitchFamily="34" charset="0"/>
                <a:cs typeface="Arial" pitchFamily="34" charset="0"/>
              </a:rPr>
              <a:t>Измерения</a:t>
            </a:r>
            <a:r>
              <a:rPr lang="uk-UA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latin typeface="Arial" pitchFamily="34" charset="0"/>
                <a:cs typeface="Arial" pitchFamily="34" charset="0"/>
              </a:rPr>
              <a:t>с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использованием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стандартизированных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или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общепринятых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методов</a:t>
            </a:r>
            <a:endParaRPr lang="uk-UA" dirty="0">
              <a:latin typeface="Arial" pitchFamily="34" charset="0"/>
              <a:cs typeface="Arial" pitchFamily="34" charset="0"/>
            </a:endParaRPr>
          </a:p>
          <a:p>
            <a:r>
              <a:rPr lang="uk-UA" dirty="0" err="1">
                <a:latin typeface="Arial" pitchFamily="34" charset="0"/>
                <a:cs typeface="Arial" pitchFamily="34" charset="0"/>
              </a:rPr>
              <a:t>Измерения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производятся</a:t>
            </a:r>
            <a:r>
              <a:rPr lang="uk-UA" dirty="0">
                <a:latin typeface="Arial" pitchFamily="34" charset="0"/>
                <a:cs typeface="Arial" pitchFamily="34" charset="0"/>
              </a:rPr>
              <a:t> на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основе</a:t>
            </a:r>
            <a:r>
              <a:rPr lang="uk-UA" dirty="0">
                <a:latin typeface="Arial" pitchFamily="34" charset="0"/>
                <a:cs typeface="Arial" pitchFamily="34" charset="0"/>
              </a:rPr>
              <a:t> прямого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мониторинга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выбросов</a:t>
            </a:r>
            <a:r>
              <a:rPr lang="uk-UA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переноса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загрязнителей</a:t>
            </a:r>
            <a:r>
              <a:rPr lang="uk-UA" dirty="0">
                <a:latin typeface="Arial" pitchFamily="34" charset="0"/>
                <a:cs typeface="Arial" pitchFamily="34" charset="0"/>
              </a:rPr>
              <a:t> в рамках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конкретных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происходящих</a:t>
            </a:r>
            <a:r>
              <a:rPr lang="uk-UA" dirty="0">
                <a:latin typeface="Arial" pitchFamily="34" charset="0"/>
                <a:cs typeface="Arial" pitchFamily="34" charset="0"/>
              </a:rPr>
              <a:t> на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объекте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процессов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опирающегося</a:t>
            </a:r>
            <a:r>
              <a:rPr lang="uk-UA" dirty="0">
                <a:latin typeface="Arial" pitchFamily="34" charset="0"/>
                <a:cs typeface="Arial" pitchFamily="34" charset="0"/>
              </a:rPr>
              <a:t> на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фактические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замеры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концентраций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загрязнителей</a:t>
            </a:r>
            <a:r>
              <a:rPr lang="uk-UA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соответствующей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среде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err="1">
                <a:latin typeface="Arial" pitchFamily="34" charset="0"/>
                <a:cs typeface="Arial" pitchFamily="34" charset="0"/>
              </a:rPr>
              <a:t>Расчеты</a:t>
            </a:r>
            <a:r>
              <a:rPr lang="uk-UA" dirty="0">
                <a:latin typeface="Arial" pitchFamily="34" charset="0"/>
                <a:cs typeface="Arial" pitchFamily="34" charset="0"/>
              </a:rPr>
              <a:t> с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использованием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согласованных</a:t>
            </a:r>
            <a:r>
              <a:rPr lang="uk-UA" dirty="0">
                <a:latin typeface="Arial" pitchFamily="34" charset="0"/>
                <a:cs typeface="Arial" pitchFamily="34" charset="0"/>
              </a:rPr>
              <a:t> на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национальном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или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международном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уровне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методов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оценки</a:t>
            </a:r>
            <a:r>
              <a:rPr lang="uk-UA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коэффициентов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выбросов</a:t>
            </a:r>
            <a:r>
              <a:rPr lang="uk-UA" dirty="0">
                <a:latin typeface="Arial" pitchFamily="34" charset="0"/>
                <a:cs typeface="Arial" pitchFamily="34" charset="0"/>
              </a:rPr>
              <a:t>,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которые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являются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репрезентативными</a:t>
            </a:r>
            <a:r>
              <a:rPr lang="uk-UA" dirty="0">
                <a:latin typeface="Arial" pitchFamily="34" charset="0"/>
                <a:cs typeface="Arial" pitchFamily="34" charset="0"/>
              </a:rPr>
              <a:t> для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отдельных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секторов</a:t>
            </a:r>
            <a:r>
              <a:rPr lang="uk-UA" dirty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atin typeface="Arial" pitchFamily="34" charset="0"/>
                <a:cs typeface="Arial" pitchFamily="34" charset="0"/>
              </a:rPr>
              <a:t>промышленности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2012"/>
            <a:ext cx="10515600" cy="518615"/>
          </a:xfrm>
        </p:spPr>
        <p:txBody>
          <a:bodyPr>
            <a:normAutofit fontScale="90000"/>
          </a:bodyPr>
          <a:lstStyle/>
          <a:p>
            <a:br>
              <a:rPr lang="ru-RU" sz="3600" b="1" dirty="0"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atin typeface="Arial" pitchFamily="34" charset="0"/>
                <a:cs typeface="Arial" pitchFamily="34" charset="0"/>
              </a:rPr>
              <a:t>Методики оценки эмиссий загрязняющих веществ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4149" y="832513"/>
            <a:ext cx="11245755" cy="5786651"/>
          </a:xfrm>
          <a:solidFill>
            <a:schemeClr val="bg2"/>
          </a:solidFill>
          <a:ln w="28575">
            <a:solidFill>
              <a:srgbClr val="7030A0"/>
            </a:solidFill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uk-UA" sz="19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соответствии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с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Методикой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определения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нормативов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эмиссий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окружающую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среду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(Приказ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Министра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ООС РК от 16.04.2012 г. № 110-Ө)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инструментальные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методы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являются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превалирующими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для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источников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с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организованным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выбросом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ЗВ в атмосферу</a:t>
            </a:r>
          </a:p>
          <a:p>
            <a:pPr>
              <a:lnSpc>
                <a:spcPct val="120000"/>
              </a:lnSpc>
            </a:pPr>
            <a:r>
              <a:rPr lang="uk-UA" sz="1900" dirty="0">
                <a:latin typeface="Arial" pitchFamily="34" charset="0"/>
                <a:cs typeface="Arial" pitchFamily="34" charset="0"/>
              </a:rPr>
              <a:t>Для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применения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расчетных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методов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определения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эмиссий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ЗВ в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атмосферный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воздух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уполномоченным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органов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области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ООС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утверждены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различные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методики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расчетов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методические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рекомендации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uk-UA" sz="1900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Министра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ООС РК от 20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декабря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2004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года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№ 328-р «Об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утверждении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нормативных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методических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документов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области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охраны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атмосферного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воздуха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»;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1900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Министра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ООС РК от 18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апреля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2008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года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№ 100-п «Об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утверждении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отдельных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методических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документов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области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охраны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окружающей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среды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»;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1900" dirty="0">
                <a:latin typeface="Arial" pitchFamily="34" charset="0"/>
                <a:cs typeface="Arial" pitchFamily="34" charset="0"/>
              </a:rPr>
              <a:t> Приказ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Министра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окружающей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среды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водных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ресурсов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РК от 12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июня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2014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года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№ 221-Ө «Об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утверждении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отдельных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методических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документов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области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охраны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окружающей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среды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»;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uk-UA" sz="1900" dirty="0">
                <a:latin typeface="Arial" pitchFamily="34" charset="0"/>
                <a:cs typeface="Arial" pitchFamily="34" charset="0"/>
              </a:rPr>
              <a:t>Приказ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и.о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.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Министра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охраны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окружающей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среды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РК от 5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ноября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2010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года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№ 280-п «Об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утверждении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отдельных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методик по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расчету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выбросов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парниковых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1900" dirty="0" err="1">
                <a:latin typeface="Arial" pitchFamily="34" charset="0"/>
                <a:cs typeface="Arial" pitchFamily="34" charset="0"/>
              </a:rPr>
              <a:t>газов</a:t>
            </a:r>
            <a:r>
              <a:rPr lang="uk-UA" sz="1900" dirty="0">
                <a:latin typeface="Arial" pitchFamily="34" charset="0"/>
                <a:cs typeface="Arial" pitchFamily="34" charset="0"/>
              </a:rPr>
              <a:t>».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230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700" b="1" dirty="0"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latin typeface="Arial" pitchFamily="34" charset="0"/>
                <a:cs typeface="Arial" pitchFamily="34" charset="0"/>
              </a:rPr>
              <a:t>Методики расчета выбросов загрязняющих веществ в атмосферный воздух для ключевых и приоритетных секторов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199" y="1228299"/>
            <a:ext cx="10857931" cy="4948664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2200" dirty="0" err="1">
                <a:latin typeface="Arial" pitchFamily="34" charset="0"/>
                <a:cs typeface="Arial" pitchFamily="34" charset="0"/>
              </a:rPr>
              <a:t>Действующие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Казахстане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методические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документы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по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расчету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выбросов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ЗВ в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воздух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предполагают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отраслевой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подход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к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расчетам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выбросов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uk-UA" sz="2200" dirty="0">
                <a:latin typeface="Arial" pitchFamily="34" charset="0"/>
                <a:cs typeface="Arial" pitchFamily="34" charset="0"/>
              </a:rPr>
              <a:t>Для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предприятий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нефтеперерабатывающей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отрасли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горнодобывающей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отрасли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действуют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по 3 методики</a:t>
            </a:r>
          </a:p>
          <a:p>
            <a:pPr>
              <a:lnSpc>
                <a:spcPct val="100000"/>
              </a:lnSpc>
            </a:pPr>
            <a:r>
              <a:rPr lang="uk-UA" sz="2200" dirty="0">
                <a:latin typeface="Arial" pitchFamily="34" charset="0"/>
                <a:cs typeface="Arial" pitchFamily="34" charset="0"/>
              </a:rPr>
              <a:t>Для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предприятий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энергетической</a:t>
            </a:r>
            <a:r>
              <a:rPr lang="uk-UA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отрасли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-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5 методик</a:t>
            </a:r>
          </a:p>
          <a:p>
            <a:pPr>
              <a:lnSpc>
                <a:spcPct val="100000"/>
              </a:lnSpc>
            </a:pPr>
            <a:r>
              <a:rPr lang="uk-UA" sz="2200" dirty="0">
                <a:latin typeface="Arial" pitchFamily="34" charset="0"/>
                <a:cs typeface="Arial" pitchFamily="34" charset="0"/>
              </a:rPr>
              <a:t>Для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предприятий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металлургической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отрасли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– 4 методики</a:t>
            </a:r>
          </a:p>
          <a:p>
            <a:pPr>
              <a:lnSpc>
                <a:spcPct val="100000"/>
              </a:lnSpc>
            </a:pPr>
            <a:r>
              <a:rPr lang="uk-UA" sz="2200" dirty="0">
                <a:latin typeface="Arial" pitchFamily="34" charset="0"/>
                <a:cs typeface="Arial" pitchFamily="34" charset="0"/>
              </a:rPr>
              <a:t>Для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предприятий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химической</a:t>
            </a:r>
            <a:r>
              <a:rPr lang="uk-UA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b="1" dirty="0" err="1">
                <a:latin typeface="Arial" pitchFamily="34" charset="0"/>
                <a:cs typeface="Arial" pitchFamily="34" charset="0"/>
              </a:rPr>
              <a:t>отрасли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отдельных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специфических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методик 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нет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поэтому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применяются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методики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расчета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для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нефтеперерабатывающей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и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металлургической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отраслей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uk-UA" sz="2200" dirty="0">
                <a:latin typeface="Arial" pitchFamily="34" charset="0"/>
                <a:cs typeface="Arial" pitchFamily="34" charset="0"/>
              </a:rPr>
              <a:t>В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Руководстве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представлен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краткий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анализ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по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действующим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методикам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расчета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выбросов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согласно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перечня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ЗВ,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установленных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Правилами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ведения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 ГРВПЗ в </a:t>
            </a:r>
            <a:r>
              <a:rPr lang="uk-UA" sz="2200" dirty="0" err="1">
                <a:latin typeface="Arial" pitchFamily="34" charset="0"/>
                <a:cs typeface="Arial" pitchFamily="34" charset="0"/>
              </a:rPr>
              <a:t>Казахстане</a:t>
            </a:r>
            <a:r>
              <a:rPr lang="uk-UA" sz="2200" dirty="0">
                <a:latin typeface="Arial" pitchFamily="34" charset="0"/>
                <a:cs typeface="Arial" pitchFamily="34" charset="0"/>
              </a:rPr>
              <a:t>. 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2012"/>
            <a:ext cx="10515600" cy="777922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700" b="1" dirty="0">
                <a:latin typeface="Arial" pitchFamily="34" charset="0"/>
                <a:cs typeface="Arial" pitchFamily="34" charset="0"/>
              </a:rPr>
            </a:br>
            <a:r>
              <a:rPr lang="uk-UA" sz="2700" b="1" dirty="0">
                <a:latin typeface="Arial" pitchFamily="34" charset="0"/>
                <a:cs typeface="Arial" pitchFamily="34" charset="0"/>
              </a:rPr>
              <a:t>Методики </a:t>
            </a:r>
            <a:r>
              <a:rPr lang="uk-UA" sz="2700" b="1" dirty="0" err="1">
                <a:latin typeface="Arial" pitchFamily="34" charset="0"/>
                <a:cs typeface="Arial" pitchFamily="34" charset="0"/>
              </a:rPr>
              <a:t>определения</a:t>
            </a:r>
            <a:r>
              <a:rPr lang="uk-UA" sz="27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700" b="1" dirty="0" err="1">
                <a:latin typeface="Arial" pitchFamily="34" charset="0"/>
                <a:cs typeface="Arial" pitchFamily="34" charset="0"/>
              </a:rPr>
              <a:t>концентраций</a:t>
            </a:r>
            <a:r>
              <a:rPr lang="uk-UA" sz="27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700" b="1" dirty="0" err="1">
                <a:latin typeface="Arial" pitchFamily="34" charset="0"/>
                <a:cs typeface="Arial" pitchFamily="34" charset="0"/>
              </a:rPr>
              <a:t>загрязняющих</a:t>
            </a:r>
            <a:r>
              <a:rPr lang="uk-UA" sz="27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700" b="1" dirty="0" err="1">
                <a:latin typeface="Arial" pitchFamily="34" charset="0"/>
                <a:cs typeface="Arial" pitchFamily="34" charset="0"/>
              </a:rPr>
              <a:t>веществ</a:t>
            </a:r>
            <a:r>
              <a:rPr lang="uk-UA" sz="2700" b="1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2700" b="1" dirty="0" err="1">
                <a:latin typeface="Arial" pitchFamily="34" charset="0"/>
                <a:cs typeface="Arial" pitchFamily="34" charset="0"/>
              </a:rPr>
              <a:t>сточных</a:t>
            </a:r>
            <a:r>
              <a:rPr lang="uk-UA" sz="2700" b="1" dirty="0">
                <a:latin typeface="Arial" pitchFamily="34" charset="0"/>
                <a:cs typeface="Arial" pitchFamily="34" charset="0"/>
              </a:rPr>
              <a:t> водах </a:t>
            </a:r>
            <a:r>
              <a:rPr lang="uk-UA" sz="2700" b="1" dirty="0" err="1">
                <a:latin typeface="Arial" pitchFamily="34" charset="0"/>
                <a:cs typeface="Arial" pitchFamily="34" charset="0"/>
              </a:rPr>
              <a:t>промышленных</a:t>
            </a:r>
            <a:r>
              <a:rPr lang="uk-UA" sz="27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700" b="1" dirty="0" err="1">
                <a:latin typeface="Arial" pitchFamily="34" charset="0"/>
                <a:cs typeface="Arial" pitchFamily="34" charset="0"/>
              </a:rPr>
              <a:t>предприятий</a:t>
            </a:r>
            <a:r>
              <a:rPr lang="uk-UA" sz="2700" b="1" dirty="0">
                <a:latin typeface="Arial" pitchFamily="34" charset="0"/>
                <a:cs typeface="Arial" pitchFamily="34" charset="0"/>
              </a:rPr>
              <a:t>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199" y="1064525"/>
            <a:ext cx="10857931" cy="5404514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uk-UA" sz="2000" dirty="0">
                <a:latin typeface="Arial" pitchFamily="34" charset="0"/>
                <a:cs typeface="Arial" pitchFamily="34" charset="0"/>
              </a:rPr>
              <a:t>В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Руководстве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представлен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краткий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анализ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по 29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действующим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методикам,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включенным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нормативно-законодательную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базу РК, по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определению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количественного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химического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анализа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массовой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концентрации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ЗВ в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производственных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сточных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водах </a:t>
            </a:r>
          </a:p>
          <a:p>
            <a:r>
              <a:rPr lang="uk-UA" sz="2000" dirty="0" err="1">
                <a:latin typeface="Arial" pitchFamily="34" charset="0"/>
                <a:cs typeface="Arial" pitchFamily="34" charset="0"/>
              </a:rPr>
              <a:t>Анализ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действующих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методик по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отбору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проб и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выполнению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анализов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 ЗВ в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производственных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сточных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водах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согласно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перечня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РВПЗ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показывает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что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не для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всех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веществ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действуют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соотвествующие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методики</a:t>
            </a:r>
          </a:p>
          <a:p>
            <a:r>
              <a:rPr lang="uk-UA" sz="2000" dirty="0" err="1">
                <a:latin typeface="Arial" pitchFamily="34" charset="0"/>
                <a:cs typeface="Arial" pitchFamily="34" charset="0"/>
              </a:rPr>
              <a:t>Подобные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методические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документы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имеются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странах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СНГ и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могут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быть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использованы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казахстанской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практике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соотвествии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с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законодательством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области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обеспечения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единства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измерений</a:t>
            </a:r>
            <a:endParaRPr lang="uk-UA" sz="2000" dirty="0">
              <a:latin typeface="Arial" pitchFamily="34" charset="0"/>
              <a:cs typeface="Arial" pitchFamily="34" charset="0"/>
            </a:endParaRPr>
          </a:p>
          <a:p>
            <a:r>
              <a:rPr lang="uk-UA" sz="2000" dirty="0">
                <a:latin typeface="Arial" pitchFamily="34" charset="0"/>
                <a:cs typeface="Arial" pitchFamily="34" charset="0"/>
              </a:rPr>
              <a:t>В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Руководстве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представлен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 перечень и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краткий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анализ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некоторых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методик по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отбору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проб и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выполнению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анализов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загрязняющих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веществ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производственных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сточных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водах,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действующие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в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странах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СНГ,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которые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могут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быть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приобретены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с </a:t>
            </a:r>
            <a:r>
              <a:rPr lang="uk-UA" sz="2000" dirty="0" err="1">
                <a:latin typeface="Arial" pitchFamily="34" charset="0"/>
                <a:cs typeface="Arial" pitchFamily="34" charset="0"/>
              </a:rPr>
              <a:t>проведением</a:t>
            </a:r>
            <a:r>
              <a:rPr lang="uk-U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обязательной сертификации в Республике Казахстан с присвоением регистрационного номера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 Предприятия или государственные органы РК могут самостоятельно инициировать разработку необходимых методик выполнения измерений в соответствии с действующим законодательством Республики Казахстан. </a:t>
            </a:r>
          </a:p>
          <a:p>
            <a:endParaRPr lang="ru-RU" sz="2000" dirty="0"/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 err="1">
                <a:latin typeface="Arial" pitchFamily="34" charset="0"/>
                <a:cs typeface="Arial" pitchFamily="34" charset="0"/>
              </a:rPr>
              <a:t>Рекомендации</a:t>
            </a:r>
            <a:r>
              <a:rPr lang="uk-UA" sz="2800" b="1" dirty="0">
                <a:latin typeface="Arial" pitchFamily="34" charset="0"/>
                <a:cs typeface="Arial" pitchFamily="34" charset="0"/>
              </a:rPr>
              <a:t> по </a:t>
            </a:r>
            <a:r>
              <a:rPr lang="uk-UA" sz="2800" b="1" dirty="0" err="1">
                <a:latin typeface="Arial" pitchFamily="34" charset="0"/>
                <a:cs typeface="Arial" pitchFamily="34" charset="0"/>
              </a:rPr>
              <a:t>предоставлению</a:t>
            </a:r>
            <a:r>
              <a:rPr lang="uk-UA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dirty="0" err="1">
                <a:latin typeface="Arial" pitchFamily="34" charset="0"/>
                <a:cs typeface="Arial" pitchFamily="34" charset="0"/>
              </a:rPr>
              <a:t>информации</a:t>
            </a:r>
            <a:r>
              <a:rPr lang="uk-UA" sz="2800" b="1" dirty="0">
                <a:latin typeface="Arial" pitchFamily="34" charset="0"/>
                <a:cs typeface="Arial" pitchFamily="34" charset="0"/>
              </a:rPr>
              <a:t> по </a:t>
            </a:r>
            <a:r>
              <a:rPr lang="uk-UA" sz="2800" b="1" dirty="0" err="1">
                <a:latin typeface="Arial" pitchFamily="34" charset="0"/>
                <a:cs typeface="Arial" pitchFamily="34" charset="0"/>
              </a:rPr>
              <a:t>отходам</a:t>
            </a:r>
            <a:r>
              <a:rPr lang="uk-UA" sz="2800" b="1" dirty="0">
                <a:latin typeface="Arial" pitchFamily="34" charset="0"/>
                <a:cs typeface="Arial" pitchFamily="34" charset="0"/>
              </a:rPr>
              <a:t> для </a:t>
            </a:r>
            <a:r>
              <a:rPr lang="uk-UA" sz="2800" b="1" dirty="0" err="1">
                <a:latin typeface="Arial" pitchFamily="34" charset="0"/>
                <a:cs typeface="Arial" pitchFamily="34" charset="0"/>
              </a:rPr>
              <a:t>предприятий</a:t>
            </a:r>
            <a:r>
              <a:rPr lang="uk-UA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dirty="0" err="1">
                <a:latin typeface="Arial" pitchFamily="34" charset="0"/>
                <a:cs typeface="Arial" pitchFamily="34" charset="0"/>
              </a:rPr>
              <a:t>Республики</a:t>
            </a:r>
            <a:r>
              <a:rPr lang="uk-UA" sz="2800" b="1" dirty="0">
                <a:latin typeface="Arial" pitchFamily="34" charset="0"/>
                <a:cs typeface="Arial" pitchFamily="34" charset="0"/>
              </a:rPr>
              <a:t> Казахстан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719618"/>
            <a:ext cx="10515600" cy="4749421"/>
          </a:xfrm>
          <a:ln w="28575">
            <a:solidFill>
              <a:srgbClr val="0070C0"/>
            </a:solidFill>
          </a:ln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/>
              <a:t>В Протоколе РВПЗ указано 75 веществ, которые могут потенциально выбрасываться в почву. В зависимости от видов отходов, в которых они могут образовываться, выделены 37 групп отходов</a:t>
            </a:r>
          </a:p>
          <a:p>
            <a:r>
              <a:rPr lang="uk-UA" dirty="0"/>
              <a:t>В </a:t>
            </a:r>
            <a:r>
              <a:rPr lang="uk-UA" dirty="0" err="1"/>
              <a:t>Руководстве</a:t>
            </a:r>
            <a:r>
              <a:rPr lang="uk-UA" dirty="0"/>
              <a:t> </a:t>
            </a:r>
            <a:r>
              <a:rPr lang="uk-UA" dirty="0" err="1"/>
              <a:t>представлен</a:t>
            </a:r>
            <a:r>
              <a:rPr lang="uk-UA" dirty="0"/>
              <a:t> </a:t>
            </a:r>
            <a:r>
              <a:rPr lang="uk-UA" dirty="0" err="1"/>
              <a:t>подробный</a:t>
            </a:r>
            <a:r>
              <a:rPr lang="uk-UA" dirty="0"/>
              <a:t> список </a:t>
            </a:r>
            <a:r>
              <a:rPr lang="uk-UA" dirty="0" err="1"/>
              <a:t>веществ</a:t>
            </a:r>
            <a:r>
              <a:rPr lang="uk-UA" dirty="0"/>
              <a:t> с </a:t>
            </a:r>
            <a:r>
              <a:rPr lang="uk-UA" dirty="0" err="1"/>
              <a:t>указанием</a:t>
            </a:r>
            <a:r>
              <a:rPr lang="uk-UA" dirty="0"/>
              <a:t> </a:t>
            </a:r>
            <a:r>
              <a:rPr lang="uk-UA" dirty="0" err="1"/>
              <a:t>отходов</a:t>
            </a:r>
            <a:r>
              <a:rPr lang="uk-UA" dirty="0"/>
              <a:t>, в </a:t>
            </a:r>
            <a:r>
              <a:rPr lang="uk-UA" dirty="0" err="1"/>
              <a:t>которых</a:t>
            </a:r>
            <a:r>
              <a:rPr lang="uk-UA" dirty="0"/>
              <a:t> </a:t>
            </a:r>
            <a:r>
              <a:rPr lang="uk-UA" dirty="0" err="1"/>
              <a:t>они</a:t>
            </a:r>
            <a:r>
              <a:rPr lang="uk-UA" dirty="0"/>
              <a:t> </a:t>
            </a:r>
            <a:r>
              <a:rPr lang="uk-UA" dirty="0" err="1"/>
              <a:t>могут</a:t>
            </a:r>
            <a:r>
              <a:rPr lang="uk-UA" dirty="0"/>
              <a:t> </a:t>
            </a:r>
            <a:r>
              <a:rPr lang="uk-UA" dirty="0" err="1"/>
              <a:t>образовываться</a:t>
            </a:r>
            <a:endParaRPr lang="uk-UA" dirty="0"/>
          </a:p>
          <a:p>
            <a:r>
              <a:rPr lang="ru-RU" dirty="0"/>
              <a:t>Информация об отходах производства и потребления, образованных на производственной площадке, предоставляемая в рамках отчетности по РВПЗ, должна основываться на данных первичного учета отходов на предприятии, а также соответствовать данным предоставленным в рамках отчета по инвентаризации и отчета по опасным отходам</a:t>
            </a:r>
          </a:p>
          <a:p>
            <a:r>
              <a:rPr lang="ru-RU" dirty="0"/>
              <a:t> Рекомендуется представлять информацию об отходах по видам отходов, которые потенциально могут содержать загрязняющие вещества из перечня Протокола по РВПЗ.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890</TotalTime>
  <Words>1181</Words>
  <Application>Microsoft Office PowerPoint</Application>
  <PresentationFormat>Широкоэкранный</PresentationFormat>
  <Paragraphs>96</Paragraphs>
  <Slides>12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Презентация PowerPoint</vt:lpstr>
      <vt:lpstr> НАЦИОНАЛЬНЫЕ  РУКОВОДСТВА  ПО МЕТОДАМ ОЦЕНКИ  ДЛЯ КЛЮЧЕВЫХ И ПРИОРИТЕТНЫХ СЕКТОРОВ </vt:lpstr>
      <vt:lpstr>Содержание национальных руководств</vt:lpstr>
      <vt:lpstr>Содержание национальных руководств (2)</vt:lpstr>
      <vt:lpstr> Методы оценки эмиссий загрязняющих веществ </vt:lpstr>
      <vt:lpstr> Методики оценки эмиссий загрязняющих веществ </vt:lpstr>
      <vt:lpstr> Методики расчета выбросов загрязняющих веществ в атмосферный воздух для ключевых и приоритетных секторов </vt:lpstr>
      <vt:lpstr> Методики определения концентраций загрязняющих веществ в сточных водах промышленных предприятий  </vt:lpstr>
      <vt:lpstr>Рекомендации по предоставлению информации по отходам для предприятий Республики Казахстан</vt:lpstr>
      <vt:lpstr>Содержание национальных руководств (3)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User</dc:creator>
  <cp:lastModifiedBy>Yuliya Dushkina</cp:lastModifiedBy>
  <cp:revision>215</cp:revision>
  <dcterms:created xsi:type="dcterms:W3CDTF">2017-06-12T06:10:21Z</dcterms:created>
  <dcterms:modified xsi:type="dcterms:W3CDTF">2019-03-11T15:13:21Z</dcterms:modified>
</cp:coreProperties>
</file>